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jpg"/><Relationship Id="rId2" Type="http://schemas.openxmlformats.org/officeDocument/2006/relationships/image" Target="../media/image-2-2.jpg"/><Relationship Id="rId3" Type="http://schemas.openxmlformats.org/officeDocument/2006/relationships/image" Target="../media/image-2-3.jpg"/><Relationship Id="rId4" Type="http://schemas.openxmlformats.org/officeDocument/2006/relationships/image" Target="../media/image-2-4.jp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A3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10312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A8B2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RESEARCH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2468880"/>
            <a:ext cx="109728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Tax preparer personas</a:t>
            </a:r>
            <a:endParaRPr lang="en-US" sz="5400" dirty="0"/>
          </a:p>
        </p:txBody>
      </p:sp>
      <p:sp>
        <p:nvSpPr>
          <p:cNvPr id="4" name="Text 2"/>
          <p:cNvSpPr/>
          <p:nvPr/>
        </p:nvSpPr>
        <p:spPr>
          <a:xfrm>
            <a:off x="731520" y="3931920"/>
            <a:ext cx="9144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800" i="1" dirty="0">
                <a:solidFill>
                  <a:srgbClr val="CADCF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Four archetypes derived from in-depth interviews with 33 professional tax preparers using Drake tax software.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576072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33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731520" y="630936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A8B2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INTERVIEWS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2743200" y="576072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2743200" y="630936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A8B2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PERSONAS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4754880" y="576072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100%</a:t>
            </a:r>
            <a:endParaRPr lang="en-US" sz="3600" dirty="0"/>
          </a:p>
        </p:txBody>
      </p:sp>
      <p:sp>
        <p:nvSpPr>
          <p:cNvPr id="10" name="Text 8"/>
          <p:cNvSpPr/>
          <p:nvPr/>
        </p:nvSpPr>
        <p:spPr>
          <a:xfrm>
            <a:off x="4754880" y="630936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A8B2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QUALITATIVE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9144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8B93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A GLANCE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91440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400" b="1" dirty="0">
                <a:solidFill>
                  <a:srgbClr val="1E2A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four personas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548640" y="1417320"/>
            <a:ext cx="9144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i="1" dirty="0">
                <a:solidFill>
                  <a:srgbClr val="5F6B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Each persona represents a pattern of behaviors, tools, and attitudes toward cloud adoption, drawn from transcripts and interview notes.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48640" y="2148840"/>
            <a:ext cx="5394960" cy="2148840"/>
          </a:xfrm>
          <a:prstGeom prst="rect">
            <a:avLst/>
          </a:prstGeom>
          <a:solidFill>
            <a:srgbClr val="F7F7F5"/>
          </a:solidFill>
          <a:ln w="6350">
            <a:solidFill>
              <a:srgbClr val="E5E5E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2148840"/>
            <a:ext cx="91440" cy="2148840"/>
          </a:xfrm>
          <a:prstGeom prst="rect">
            <a:avLst/>
          </a:prstGeom>
          <a:solidFill>
            <a:srgbClr val="7A6449"/>
          </a:solidFill>
          <a:ln/>
        </p:spPr>
      </p:sp>
      <p:sp>
        <p:nvSpPr>
          <p:cNvPr id="7" name="Shape 5"/>
          <p:cNvSpPr/>
          <p:nvPr/>
        </p:nvSpPr>
        <p:spPr>
          <a:xfrm>
            <a:off x="832104" y="2432304"/>
            <a:ext cx="896112" cy="896112"/>
          </a:xfrm>
          <a:prstGeom prst="ellipse">
            <a:avLst/>
          </a:prstGeom>
          <a:solidFill>
            <a:srgbClr val="7A6449"/>
          </a:solidFill>
          <a:ln/>
        </p:spPr>
      </p:sp>
      <p:pic>
        <p:nvPicPr>
          <p:cNvPr id="8" name="Image 0" descr="/home/claude/persona_faces/harold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2468880"/>
            <a:ext cx="822960" cy="822960"/>
          </a:xfrm>
          <a:prstGeom prst="ellipse">
            <a:avLst/>
          </a:prstGeom>
        </p:spPr>
      </p:pic>
      <p:sp>
        <p:nvSpPr>
          <p:cNvPr id="9" name="Text 6"/>
          <p:cNvSpPr/>
          <p:nvPr/>
        </p:nvSpPr>
        <p:spPr>
          <a:xfrm>
            <a:off x="1874520" y="2496312"/>
            <a:ext cx="3886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000" b="1" dirty="0">
                <a:solidFill>
                  <a:srgbClr val="1E2A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Harold Prescott</a:t>
            </a:r>
            <a:endParaRPr lang="en-US" sz="2000" dirty="0"/>
          </a:p>
        </p:txBody>
      </p:sp>
      <p:sp>
        <p:nvSpPr>
          <p:cNvPr id="10" name="Text 7"/>
          <p:cNvSpPr/>
          <p:nvPr/>
        </p:nvSpPr>
        <p:spPr>
          <a:xfrm>
            <a:off x="1874520" y="2926080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7A64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SOLO VETERAN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868680" y="3429000"/>
            <a:ext cx="4892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5F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Solo practice  ·  40 to 300 returns / yr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868680" y="3721608"/>
            <a:ext cx="4892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100" i="1" dirty="0">
                <a:solidFill>
                  <a:srgbClr val="1E2A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Desktop-only. Content with current workflow. Will not consider web-based.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4343400" y="397764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spc="200" kern="0" dirty="0">
                <a:solidFill>
                  <a:srgbClr val="8B93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interviewees</a:t>
            </a:r>
            <a:endParaRPr lang="en-US" sz="900" dirty="0"/>
          </a:p>
        </p:txBody>
      </p:sp>
      <p:sp>
        <p:nvSpPr>
          <p:cNvPr id="14" name="Shape 11"/>
          <p:cNvSpPr/>
          <p:nvPr/>
        </p:nvSpPr>
        <p:spPr>
          <a:xfrm>
            <a:off x="6217920" y="2148840"/>
            <a:ext cx="5394960" cy="2148840"/>
          </a:xfrm>
          <a:prstGeom prst="rect">
            <a:avLst/>
          </a:prstGeom>
          <a:solidFill>
            <a:srgbClr val="F7F7F5"/>
          </a:solidFill>
          <a:ln w="6350">
            <a:solidFill>
              <a:srgbClr val="E5E5E0"/>
            </a:solidFill>
            <a:prstDash val="solid"/>
          </a:ln>
        </p:spPr>
      </p:sp>
      <p:sp>
        <p:nvSpPr>
          <p:cNvPr id="15" name="Shape 12"/>
          <p:cNvSpPr/>
          <p:nvPr/>
        </p:nvSpPr>
        <p:spPr>
          <a:xfrm>
            <a:off x="6217920" y="2148840"/>
            <a:ext cx="91440" cy="2148840"/>
          </a:xfrm>
          <a:prstGeom prst="rect">
            <a:avLst/>
          </a:prstGeom>
          <a:solidFill>
            <a:srgbClr val="245A50"/>
          </a:solidFill>
          <a:ln/>
        </p:spPr>
      </p:sp>
      <p:sp>
        <p:nvSpPr>
          <p:cNvPr id="16" name="Shape 13"/>
          <p:cNvSpPr/>
          <p:nvPr/>
        </p:nvSpPr>
        <p:spPr>
          <a:xfrm>
            <a:off x="6501384" y="2432304"/>
            <a:ext cx="896112" cy="896112"/>
          </a:xfrm>
          <a:prstGeom prst="ellipse">
            <a:avLst/>
          </a:prstGeom>
          <a:solidFill>
            <a:srgbClr val="245A50"/>
          </a:solidFill>
          <a:ln/>
        </p:spPr>
      </p:sp>
      <p:pic>
        <p:nvPicPr>
          <p:cNvPr id="17" name="Image 1" descr="/home/claude/persona_faces/janet.jp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7960" y="2468880"/>
            <a:ext cx="822960" cy="822960"/>
          </a:xfrm>
          <a:prstGeom prst="ellipse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7543800" y="2496312"/>
            <a:ext cx="3886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000" b="1" dirty="0">
                <a:solidFill>
                  <a:srgbClr val="1E2A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Janet Bergman</a:t>
            </a:r>
            <a:endParaRPr lang="en-US" sz="2000" dirty="0"/>
          </a:p>
        </p:txBody>
      </p:sp>
      <p:sp>
        <p:nvSpPr>
          <p:cNvPr id="19" name="Text 15"/>
          <p:cNvSpPr/>
          <p:nvPr/>
        </p:nvSpPr>
        <p:spPr>
          <a:xfrm>
            <a:off x="7543800" y="2926080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245A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SMALL-FIRM POWER USER</a:t>
            </a:r>
            <a:endParaRPr lang="en-US" sz="1000" dirty="0"/>
          </a:p>
        </p:txBody>
      </p:sp>
      <p:sp>
        <p:nvSpPr>
          <p:cNvPr id="20" name="Text 16"/>
          <p:cNvSpPr/>
          <p:nvPr/>
        </p:nvSpPr>
        <p:spPr>
          <a:xfrm>
            <a:off x="6537960" y="3429000"/>
            <a:ext cx="4892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5F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to 10 preparers  ·  200 to 2,500 returns / yr</a:t>
            </a:r>
            <a:endParaRPr lang="en-US" sz="1100" dirty="0"/>
          </a:p>
        </p:txBody>
      </p:sp>
      <p:sp>
        <p:nvSpPr>
          <p:cNvPr id="21" name="Text 17"/>
          <p:cNvSpPr/>
          <p:nvPr/>
        </p:nvSpPr>
        <p:spPr>
          <a:xfrm>
            <a:off x="6537960" y="3721608"/>
            <a:ext cx="4892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100" i="1" dirty="0">
                <a:solidFill>
                  <a:srgbClr val="1E2A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Heavy feature user. Security-sophisticated. Wants depth, not change.</a:t>
            </a:r>
            <a:endParaRPr lang="en-US" sz="1100" dirty="0"/>
          </a:p>
        </p:txBody>
      </p:sp>
      <p:sp>
        <p:nvSpPr>
          <p:cNvPr id="22" name="Text 18"/>
          <p:cNvSpPr/>
          <p:nvPr/>
        </p:nvSpPr>
        <p:spPr>
          <a:xfrm>
            <a:off x="10012680" y="397764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spc="200" kern="0" dirty="0">
                <a:solidFill>
                  <a:srgbClr val="8B93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interviewees</a:t>
            </a:r>
            <a:endParaRPr lang="en-US" sz="900" dirty="0"/>
          </a:p>
        </p:txBody>
      </p:sp>
      <p:sp>
        <p:nvSpPr>
          <p:cNvPr id="23" name="Shape 19"/>
          <p:cNvSpPr/>
          <p:nvPr/>
        </p:nvSpPr>
        <p:spPr>
          <a:xfrm>
            <a:off x="548640" y="4572000"/>
            <a:ext cx="5394960" cy="2148840"/>
          </a:xfrm>
          <a:prstGeom prst="rect">
            <a:avLst/>
          </a:prstGeom>
          <a:solidFill>
            <a:srgbClr val="F7F7F5"/>
          </a:solidFill>
          <a:ln w="6350">
            <a:solidFill>
              <a:srgbClr val="E5E5E0"/>
            </a:solidFill>
            <a:prstDash val="solid"/>
          </a:ln>
        </p:spPr>
      </p:sp>
      <p:sp>
        <p:nvSpPr>
          <p:cNvPr id="24" name="Shape 20"/>
          <p:cNvSpPr/>
          <p:nvPr/>
        </p:nvSpPr>
        <p:spPr>
          <a:xfrm>
            <a:off x="548640" y="4572000"/>
            <a:ext cx="91440" cy="2148840"/>
          </a:xfrm>
          <a:prstGeom prst="rect">
            <a:avLst/>
          </a:prstGeom>
          <a:solidFill>
            <a:srgbClr val="B24E30"/>
          </a:solidFill>
          <a:ln/>
        </p:spPr>
      </p:sp>
      <p:sp>
        <p:nvSpPr>
          <p:cNvPr id="25" name="Shape 21"/>
          <p:cNvSpPr/>
          <p:nvPr/>
        </p:nvSpPr>
        <p:spPr>
          <a:xfrm>
            <a:off x="832104" y="4855464"/>
            <a:ext cx="896112" cy="896112"/>
          </a:xfrm>
          <a:prstGeom prst="ellipse">
            <a:avLst/>
          </a:prstGeom>
          <a:solidFill>
            <a:srgbClr val="B24E30"/>
          </a:solidFill>
          <a:ln/>
        </p:spPr>
      </p:sp>
      <p:pic>
        <p:nvPicPr>
          <p:cNvPr id="26" name="Image 2" descr="/home/claude/persona_faces/marcus.jp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680" y="4892040"/>
            <a:ext cx="822960" cy="822960"/>
          </a:xfrm>
          <a:prstGeom prst="ellipse">
            <a:avLst/>
          </a:prstGeom>
        </p:spPr>
      </p:pic>
      <p:sp>
        <p:nvSpPr>
          <p:cNvPr id="27" name="Text 22"/>
          <p:cNvSpPr/>
          <p:nvPr/>
        </p:nvSpPr>
        <p:spPr>
          <a:xfrm>
            <a:off x="1874520" y="4919472"/>
            <a:ext cx="3886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000" b="1" dirty="0">
                <a:solidFill>
                  <a:srgbClr val="1E2A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Marcus Chen</a:t>
            </a:r>
            <a:endParaRPr lang="en-US" sz="2000" dirty="0"/>
          </a:p>
        </p:txBody>
      </p:sp>
      <p:sp>
        <p:nvSpPr>
          <p:cNvPr id="28" name="Text 23"/>
          <p:cNvSpPr/>
          <p:nvPr/>
        </p:nvSpPr>
        <p:spPr>
          <a:xfrm>
            <a:off x="1874520" y="5349240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B24E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TECH-FORWARD MODERNIZER</a:t>
            </a:r>
            <a:endParaRPr lang="en-US" sz="1000" dirty="0"/>
          </a:p>
        </p:txBody>
      </p:sp>
      <p:sp>
        <p:nvSpPr>
          <p:cNvPr id="29" name="Text 24"/>
          <p:cNvSpPr/>
          <p:nvPr/>
        </p:nvSpPr>
        <p:spPr>
          <a:xfrm>
            <a:off x="868680" y="5852160"/>
            <a:ext cx="4892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5F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Solo or solo plus admin  ·  40 to 250 returns / yr</a:t>
            </a:r>
            <a:endParaRPr lang="en-US" sz="1100" dirty="0"/>
          </a:p>
        </p:txBody>
      </p:sp>
      <p:sp>
        <p:nvSpPr>
          <p:cNvPr id="30" name="Text 25"/>
          <p:cNvSpPr/>
          <p:nvPr/>
        </p:nvSpPr>
        <p:spPr>
          <a:xfrm>
            <a:off x="868680" y="6144768"/>
            <a:ext cx="4892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100" i="1" dirty="0">
                <a:solidFill>
                  <a:srgbClr val="1E2A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Cloud-native mindset. Sees Drake as capable but dated.</a:t>
            </a:r>
            <a:endParaRPr lang="en-US" sz="1100" dirty="0"/>
          </a:p>
        </p:txBody>
      </p:sp>
      <p:sp>
        <p:nvSpPr>
          <p:cNvPr id="31" name="Text 26"/>
          <p:cNvSpPr/>
          <p:nvPr/>
        </p:nvSpPr>
        <p:spPr>
          <a:xfrm>
            <a:off x="4343400" y="640080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spc="200" kern="0" dirty="0">
                <a:solidFill>
                  <a:srgbClr val="8B93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interviewees</a:t>
            </a:r>
            <a:endParaRPr lang="en-US" sz="900" dirty="0"/>
          </a:p>
        </p:txBody>
      </p:sp>
      <p:sp>
        <p:nvSpPr>
          <p:cNvPr id="32" name="Shape 27"/>
          <p:cNvSpPr/>
          <p:nvPr/>
        </p:nvSpPr>
        <p:spPr>
          <a:xfrm>
            <a:off x="6217920" y="4572000"/>
            <a:ext cx="5394960" cy="2148840"/>
          </a:xfrm>
          <a:prstGeom prst="rect">
            <a:avLst/>
          </a:prstGeom>
          <a:solidFill>
            <a:srgbClr val="F7F7F5"/>
          </a:solidFill>
          <a:ln w="6350">
            <a:solidFill>
              <a:srgbClr val="E5E5E0"/>
            </a:solidFill>
            <a:prstDash val="solid"/>
          </a:ln>
        </p:spPr>
      </p:sp>
      <p:sp>
        <p:nvSpPr>
          <p:cNvPr id="33" name="Shape 28"/>
          <p:cNvSpPr/>
          <p:nvPr/>
        </p:nvSpPr>
        <p:spPr>
          <a:xfrm>
            <a:off x="6217920" y="4572000"/>
            <a:ext cx="91440" cy="2148840"/>
          </a:xfrm>
          <a:prstGeom prst="rect">
            <a:avLst/>
          </a:prstGeom>
          <a:solidFill>
            <a:srgbClr val="2E3C52"/>
          </a:solidFill>
          <a:ln/>
        </p:spPr>
      </p:sp>
      <p:sp>
        <p:nvSpPr>
          <p:cNvPr id="34" name="Shape 29"/>
          <p:cNvSpPr/>
          <p:nvPr/>
        </p:nvSpPr>
        <p:spPr>
          <a:xfrm>
            <a:off x="6501384" y="4855464"/>
            <a:ext cx="896112" cy="896112"/>
          </a:xfrm>
          <a:prstGeom prst="ellipse">
            <a:avLst/>
          </a:prstGeom>
          <a:solidFill>
            <a:srgbClr val="2E3C52"/>
          </a:solidFill>
          <a:ln/>
        </p:spPr>
      </p:sp>
      <p:pic>
        <p:nvPicPr>
          <p:cNvPr id="35" name="Image 3" descr="/home/claude/persona_faces/rebecca.jp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37960" y="4892040"/>
            <a:ext cx="822960" cy="822960"/>
          </a:xfrm>
          <a:prstGeom prst="ellipse">
            <a:avLst/>
          </a:prstGeom>
        </p:spPr>
      </p:pic>
      <p:sp>
        <p:nvSpPr>
          <p:cNvPr id="36" name="Text 30"/>
          <p:cNvSpPr/>
          <p:nvPr/>
        </p:nvSpPr>
        <p:spPr>
          <a:xfrm>
            <a:off x="7543800" y="4919472"/>
            <a:ext cx="3886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000" b="1" dirty="0">
                <a:solidFill>
                  <a:srgbClr val="1E2A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Rebecca Voss</a:t>
            </a:r>
            <a:endParaRPr lang="en-US" sz="2000" dirty="0"/>
          </a:p>
        </p:txBody>
      </p:sp>
      <p:sp>
        <p:nvSpPr>
          <p:cNvPr id="37" name="Text 31"/>
          <p:cNvSpPr/>
          <p:nvPr/>
        </p:nvSpPr>
        <p:spPr>
          <a:xfrm>
            <a:off x="7543800" y="5349240"/>
            <a:ext cx="3886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2E3C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ENTERPRISE OPERATOR</a:t>
            </a:r>
            <a:endParaRPr lang="en-US" sz="1000" dirty="0"/>
          </a:p>
        </p:txBody>
      </p:sp>
      <p:sp>
        <p:nvSpPr>
          <p:cNvPr id="38" name="Text 32"/>
          <p:cNvSpPr/>
          <p:nvPr/>
        </p:nvSpPr>
        <p:spPr>
          <a:xfrm>
            <a:off x="6537960" y="5852160"/>
            <a:ext cx="4892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5F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to 200+ preparers  ·  400 to 20,000+ returns / yr</a:t>
            </a:r>
            <a:endParaRPr lang="en-US" sz="1100" dirty="0"/>
          </a:p>
        </p:txBody>
      </p:sp>
      <p:sp>
        <p:nvSpPr>
          <p:cNvPr id="39" name="Text 33"/>
          <p:cNvSpPr/>
          <p:nvPr/>
        </p:nvSpPr>
        <p:spPr>
          <a:xfrm>
            <a:off x="6537960" y="6144768"/>
            <a:ext cx="4892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100" i="1" dirty="0">
                <a:solidFill>
                  <a:srgbClr val="1E2A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Scale- and cost-focused. Will adopt if economics and control work.</a:t>
            </a:r>
            <a:endParaRPr lang="en-US" sz="1100" dirty="0"/>
          </a:p>
        </p:txBody>
      </p:sp>
      <p:sp>
        <p:nvSpPr>
          <p:cNvPr id="40" name="Text 34"/>
          <p:cNvSpPr/>
          <p:nvPr/>
        </p:nvSpPr>
        <p:spPr>
          <a:xfrm>
            <a:off x="10012680" y="6400800"/>
            <a:ext cx="1463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spc="200" kern="0" dirty="0">
                <a:solidFill>
                  <a:srgbClr val="8B93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interviewees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411480"/>
            <a:ext cx="1188720" cy="1188720"/>
          </a:xfrm>
          <a:prstGeom prst="ellipse">
            <a:avLst/>
          </a:prstGeom>
          <a:solidFill>
            <a:srgbClr val="7A6449"/>
          </a:solidFill>
          <a:ln/>
        </p:spPr>
      </p:sp>
      <p:pic>
        <p:nvPicPr>
          <p:cNvPr id="3" name="Image 0" descr="/home/claude/persona_faces/harold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457200"/>
            <a:ext cx="1097280" cy="1097280"/>
          </a:xfrm>
          <a:prstGeom prst="ellipse">
            <a:avLst/>
          </a:prstGeom>
        </p:spPr>
      </p:pic>
      <p:sp>
        <p:nvSpPr>
          <p:cNvPr id="4" name="Text 1"/>
          <p:cNvSpPr/>
          <p:nvPr/>
        </p:nvSpPr>
        <p:spPr>
          <a:xfrm>
            <a:off x="1828800" y="502920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E2A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Harold Prescott</a:t>
            </a:r>
            <a:endParaRPr lang="en-US" sz="3000" dirty="0"/>
          </a:p>
        </p:txBody>
      </p:sp>
      <p:sp>
        <p:nvSpPr>
          <p:cNvPr id="5" name="Text 2"/>
          <p:cNvSpPr/>
          <p:nvPr/>
        </p:nvSpPr>
        <p:spPr>
          <a:xfrm>
            <a:off x="1828800" y="105156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7A64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SOLO VETERAN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1828800" y="1325880"/>
            <a:ext cx="5029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8B93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INTERVIEWEES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7315200" y="548640"/>
            <a:ext cx="4327855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30000"/>
              </a:lnSpc>
              <a:buNone/>
            </a:pPr>
            <a:r>
              <a:rPr lang="en-US" sz="1400" i="1" dirty="0">
                <a:solidFill>
                  <a:srgbClr val="5F6B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“I know what I have and it works. I don’t feel the need to chase whatever the next thing is.”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548640" y="1691640"/>
            <a:ext cx="11094415" cy="0"/>
          </a:xfrm>
          <a:prstGeom prst="line">
            <a:avLst/>
          </a:prstGeom>
          <a:noFill/>
          <a:ln w="9525">
            <a:solidFill>
              <a:srgbClr val="D4D4D0"/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548640" y="1874520"/>
            <a:ext cx="2636215" cy="457200"/>
          </a:xfrm>
          <a:prstGeom prst="roundRect">
            <a:avLst>
              <a:gd name="adj" fmla="val 12000"/>
            </a:avLst>
          </a:prstGeom>
          <a:solidFill>
            <a:srgbClr val="F7F7F5"/>
          </a:solidFill>
          <a:ln w="6350">
            <a:solidFill>
              <a:srgbClr val="E5E5E0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13232" y="1929384"/>
            <a:ext cx="2307031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8B93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</a:t>
            </a:r>
            <a:endParaRPr lang="en-US" sz="800" dirty="0"/>
          </a:p>
        </p:txBody>
      </p:sp>
      <p:sp>
        <p:nvSpPr>
          <p:cNvPr id="11" name="Text 8"/>
          <p:cNvSpPr/>
          <p:nvPr/>
        </p:nvSpPr>
        <p:spPr>
          <a:xfrm>
            <a:off x="713232" y="2093976"/>
            <a:ext cx="230703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 to 70</a:t>
            </a:r>
            <a:endParaRPr lang="en-US" sz="1300" dirty="0"/>
          </a:p>
        </p:txBody>
      </p:sp>
      <p:sp>
        <p:nvSpPr>
          <p:cNvPr id="12" name="Shape 9"/>
          <p:cNvSpPr/>
          <p:nvPr/>
        </p:nvSpPr>
        <p:spPr>
          <a:xfrm>
            <a:off x="3367735" y="1874520"/>
            <a:ext cx="2636215" cy="457200"/>
          </a:xfrm>
          <a:prstGeom prst="roundRect">
            <a:avLst>
              <a:gd name="adj" fmla="val 12000"/>
            </a:avLst>
          </a:prstGeom>
          <a:solidFill>
            <a:srgbClr val="F7F7F5"/>
          </a:solidFill>
          <a:ln w="6350">
            <a:solidFill>
              <a:srgbClr val="E5E5E0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3532327" y="1929384"/>
            <a:ext cx="2307031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8B93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FIRM SIZE</a:t>
            </a:r>
            <a:endParaRPr lang="en-US" sz="800" dirty="0"/>
          </a:p>
        </p:txBody>
      </p:sp>
      <p:sp>
        <p:nvSpPr>
          <p:cNvPr id="14" name="Text 11"/>
          <p:cNvSpPr/>
          <p:nvPr/>
        </p:nvSpPr>
        <p:spPr>
          <a:xfrm>
            <a:off x="3532327" y="2093976"/>
            <a:ext cx="230703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Solo practice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6187745" y="1874520"/>
            <a:ext cx="2636215" cy="457200"/>
          </a:xfrm>
          <a:prstGeom prst="roundRect">
            <a:avLst>
              <a:gd name="adj" fmla="val 12000"/>
            </a:avLst>
          </a:prstGeom>
          <a:solidFill>
            <a:srgbClr val="F7F7F5"/>
          </a:solidFill>
          <a:ln w="6350">
            <a:solidFill>
              <a:srgbClr val="E5E5E0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6352337" y="1929384"/>
            <a:ext cx="2307031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8B93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RETURNS</a:t>
            </a:r>
            <a:endParaRPr lang="en-US" sz="800" dirty="0"/>
          </a:p>
        </p:txBody>
      </p:sp>
      <p:sp>
        <p:nvSpPr>
          <p:cNvPr id="17" name="Text 14"/>
          <p:cNvSpPr/>
          <p:nvPr/>
        </p:nvSpPr>
        <p:spPr>
          <a:xfrm>
            <a:off x="6352337" y="2093976"/>
            <a:ext cx="230703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 to 300</a:t>
            </a:r>
            <a:endParaRPr lang="en-US" sz="1300" dirty="0"/>
          </a:p>
        </p:txBody>
      </p:sp>
      <p:sp>
        <p:nvSpPr>
          <p:cNvPr id="18" name="Shape 15"/>
          <p:cNvSpPr/>
          <p:nvPr/>
        </p:nvSpPr>
        <p:spPr>
          <a:xfrm>
            <a:off x="9006840" y="1874520"/>
            <a:ext cx="2636215" cy="457200"/>
          </a:xfrm>
          <a:prstGeom prst="roundRect">
            <a:avLst>
              <a:gd name="adj" fmla="val 12000"/>
            </a:avLst>
          </a:prstGeom>
          <a:solidFill>
            <a:srgbClr val="F7F7F5"/>
          </a:solidFill>
          <a:ln w="6350">
            <a:solidFill>
              <a:srgbClr val="E5E5E0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9171432" y="1929384"/>
            <a:ext cx="2307031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8B93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YEARS WITH DRAKE</a:t>
            </a:r>
            <a:endParaRPr lang="en-US" sz="800" dirty="0"/>
          </a:p>
        </p:txBody>
      </p:sp>
      <p:sp>
        <p:nvSpPr>
          <p:cNvPr id="20" name="Text 17"/>
          <p:cNvSpPr/>
          <p:nvPr/>
        </p:nvSpPr>
        <p:spPr>
          <a:xfrm>
            <a:off x="9171432" y="2093976"/>
            <a:ext cx="230703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20+</a:t>
            </a:r>
            <a:endParaRPr lang="en-US" sz="1300" dirty="0"/>
          </a:p>
        </p:txBody>
      </p:sp>
      <p:sp>
        <p:nvSpPr>
          <p:cNvPr id="21" name="Shape 18"/>
          <p:cNvSpPr/>
          <p:nvPr/>
        </p:nvSpPr>
        <p:spPr>
          <a:xfrm>
            <a:off x="548640" y="2514600"/>
            <a:ext cx="11094415" cy="0"/>
          </a:xfrm>
          <a:prstGeom prst="line">
            <a:avLst/>
          </a:prstGeom>
          <a:noFill/>
          <a:ln w="9525">
            <a:solidFill>
              <a:srgbClr val="D4D4D0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548640" y="2697480"/>
            <a:ext cx="357621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7A64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 TASKS AND DEMANDS</a:t>
            </a:r>
            <a:endParaRPr lang="en-US" sz="1000" dirty="0"/>
          </a:p>
        </p:txBody>
      </p:sp>
      <p:sp>
        <p:nvSpPr>
          <p:cNvPr id="23" name="Text 20"/>
          <p:cNvSpPr/>
          <p:nvPr/>
        </p:nvSpPr>
        <p:spPr>
          <a:xfrm>
            <a:off x="548640" y="3063240"/>
            <a:ext cx="3576218" cy="1783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Prepares primarily 1040s with occasional small partnerships or LLCs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 from home, sometimes with a spouse or part-time helper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Handles client communication by phone and in person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Prints paper copies for clients who prefer them</a:t>
            </a:r>
            <a:endParaRPr lang="en-US" sz="1100" dirty="0"/>
          </a:p>
        </p:txBody>
      </p:sp>
      <p:sp>
        <p:nvSpPr>
          <p:cNvPr id="24" name="Text 21"/>
          <p:cNvSpPr/>
          <p:nvPr/>
        </p:nvSpPr>
        <p:spPr>
          <a:xfrm>
            <a:off x="4307738" y="2697480"/>
            <a:ext cx="357621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7A64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TOOLS USED</a:t>
            </a:r>
            <a:endParaRPr lang="en-US" sz="1000" dirty="0"/>
          </a:p>
        </p:txBody>
      </p:sp>
      <p:sp>
        <p:nvSpPr>
          <p:cNvPr id="25" name="Text 22"/>
          <p:cNvSpPr/>
          <p:nvPr/>
        </p:nvSpPr>
        <p:spPr>
          <a:xfrm>
            <a:off x="4307738" y="3063240"/>
            <a:ext cx="3576218" cy="1783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Drake Desktop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QuickBooks (desktop preferred)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 and phone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SecureFile Pro, occasional use</a:t>
            </a:r>
            <a:endParaRPr lang="en-US" sz="1100" dirty="0"/>
          </a:p>
        </p:txBody>
      </p:sp>
      <p:sp>
        <p:nvSpPr>
          <p:cNvPr id="26" name="Text 23"/>
          <p:cNvSpPr/>
          <p:nvPr/>
        </p:nvSpPr>
        <p:spPr>
          <a:xfrm>
            <a:off x="8066837" y="2697480"/>
            <a:ext cx="357621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7A64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 COMFORT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8066837" y="3063240"/>
            <a:ext cx="357621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F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Drake expertise</a:t>
            </a:r>
            <a:endParaRPr lang="en-US" sz="1000" dirty="0"/>
          </a:p>
        </p:txBody>
      </p:sp>
      <p:sp>
        <p:nvSpPr>
          <p:cNvPr id="28" name="Shape 25"/>
          <p:cNvSpPr/>
          <p:nvPr/>
        </p:nvSpPr>
        <p:spPr>
          <a:xfrm>
            <a:off x="8066837" y="3282696"/>
            <a:ext cx="347472" cy="182880"/>
          </a:xfrm>
          <a:prstGeom prst="roundRect">
            <a:avLst>
              <a:gd name="adj" fmla="val 15000"/>
            </a:avLst>
          </a:prstGeom>
          <a:solidFill>
            <a:srgbClr val="7A6449"/>
          </a:solidFill>
          <a:ln/>
        </p:spPr>
      </p:sp>
      <p:sp>
        <p:nvSpPr>
          <p:cNvPr id="29" name="Shape 26"/>
          <p:cNvSpPr/>
          <p:nvPr/>
        </p:nvSpPr>
        <p:spPr>
          <a:xfrm>
            <a:off x="8487461" y="3282696"/>
            <a:ext cx="347472" cy="182880"/>
          </a:xfrm>
          <a:prstGeom prst="roundRect">
            <a:avLst>
              <a:gd name="adj" fmla="val 15000"/>
            </a:avLst>
          </a:prstGeom>
          <a:solidFill>
            <a:srgbClr val="7A6449"/>
          </a:solidFill>
          <a:ln/>
        </p:spPr>
      </p:sp>
      <p:sp>
        <p:nvSpPr>
          <p:cNvPr id="30" name="Shape 27"/>
          <p:cNvSpPr/>
          <p:nvPr/>
        </p:nvSpPr>
        <p:spPr>
          <a:xfrm>
            <a:off x="8908085" y="3282696"/>
            <a:ext cx="347472" cy="182880"/>
          </a:xfrm>
          <a:prstGeom prst="roundRect">
            <a:avLst>
              <a:gd name="adj" fmla="val 15000"/>
            </a:avLst>
          </a:prstGeom>
          <a:solidFill>
            <a:srgbClr val="7A6449"/>
          </a:solidFill>
          <a:ln/>
        </p:spPr>
      </p:sp>
      <p:sp>
        <p:nvSpPr>
          <p:cNvPr id="31" name="Shape 28"/>
          <p:cNvSpPr/>
          <p:nvPr/>
        </p:nvSpPr>
        <p:spPr>
          <a:xfrm>
            <a:off x="9328709" y="3282696"/>
            <a:ext cx="347472" cy="182880"/>
          </a:xfrm>
          <a:prstGeom prst="roundRect">
            <a:avLst>
              <a:gd name="adj" fmla="val 15000"/>
            </a:avLst>
          </a:prstGeom>
          <a:solidFill>
            <a:srgbClr val="7A6449"/>
          </a:solidFill>
          <a:ln/>
        </p:spPr>
      </p:sp>
      <p:sp>
        <p:nvSpPr>
          <p:cNvPr id="32" name="Shape 29"/>
          <p:cNvSpPr/>
          <p:nvPr/>
        </p:nvSpPr>
        <p:spPr>
          <a:xfrm>
            <a:off x="9749333" y="3282696"/>
            <a:ext cx="347472" cy="182880"/>
          </a:xfrm>
          <a:prstGeom prst="roundRect">
            <a:avLst>
              <a:gd name="adj" fmla="val 15000"/>
            </a:avLst>
          </a:prstGeom>
          <a:solidFill>
            <a:srgbClr val="E5E5E0"/>
          </a:solidFill>
          <a:ln/>
        </p:spPr>
      </p:sp>
      <p:sp>
        <p:nvSpPr>
          <p:cNvPr id="33" name="Text 30"/>
          <p:cNvSpPr/>
          <p:nvPr/>
        </p:nvSpPr>
        <p:spPr>
          <a:xfrm>
            <a:off x="8066837" y="3593592"/>
            <a:ext cx="357621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F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Automation and broader tech</a:t>
            </a:r>
            <a:endParaRPr lang="en-US" sz="1000" dirty="0"/>
          </a:p>
        </p:txBody>
      </p:sp>
      <p:sp>
        <p:nvSpPr>
          <p:cNvPr id="34" name="Shape 31"/>
          <p:cNvSpPr/>
          <p:nvPr/>
        </p:nvSpPr>
        <p:spPr>
          <a:xfrm>
            <a:off x="8066837" y="3813048"/>
            <a:ext cx="347472" cy="182880"/>
          </a:xfrm>
          <a:prstGeom prst="roundRect">
            <a:avLst>
              <a:gd name="adj" fmla="val 15000"/>
            </a:avLst>
          </a:prstGeom>
          <a:solidFill>
            <a:srgbClr val="7A6449"/>
          </a:solidFill>
          <a:ln/>
        </p:spPr>
      </p:sp>
      <p:sp>
        <p:nvSpPr>
          <p:cNvPr id="35" name="Shape 32"/>
          <p:cNvSpPr/>
          <p:nvPr/>
        </p:nvSpPr>
        <p:spPr>
          <a:xfrm>
            <a:off x="8487461" y="3813048"/>
            <a:ext cx="347472" cy="182880"/>
          </a:xfrm>
          <a:prstGeom prst="roundRect">
            <a:avLst>
              <a:gd name="adj" fmla="val 15000"/>
            </a:avLst>
          </a:prstGeom>
          <a:solidFill>
            <a:srgbClr val="7A6449"/>
          </a:solidFill>
          <a:ln/>
        </p:spPr>
      </p:sp>
      <p:sp>
        <p:nvSpPr>
          <p:cNvPr id="36" name="Shape 33"/>
          <p:cNvSpPr/>
          <p:nvPr/>
        </p:nvSpPr>
        <p:spPr>
          <a:xfrm>
            <a:off x="8908085" y="3813048"/>
            <a:ext cx="347472" cy="182880"/>
          </a:xfrm>
          <a:prstGeom prst="roundRect">
            <a:avLst>
              <a:gd name="adj" fmla="val 15000"/>
            </a:avLst>
          </a:prstGeom>
          <a:solidFill>
            <a:srgbClr val="E5E5E0"/>
          </a:solidFill>
          <a:ln/>
        </p:spPr>
      </p:sp>
      <p:sp>
        <p:nvSpPr>
          <p:cNvPr id="37" name="Shape 34"/>
          <p:cNvSpPr/>
          <p:nvPr/>
        </p:nvSpPr>
        <p:spPr>
          <a:xfrm>
            <a:off x="9328709" y="3813048"/>
            <a:ext cx="347472" cy="182880"/>
          </a:xfrm>
          <a:prstGeom prst="roundRect">
            <a:avLst>
              <a:gd name="adj" fmla="val 15000"/>
            </a:avLst>
          </a:prstGeom>
          <a:solidFill>
            <a:srgbClr val="E5E5E0"/>
          </a:solidFill>
          <a:ln/>
        </p:spPr>
      </p:sp>
      <p:sp>
        <p:nvSpPr>
          <p:cNvPr id="38" name="Shape 35"/>
          <p:cNvSpPr/>
          <p:nvPr/>
        </p:nvSpPr>
        <p:spPr>
          <a:xfrm>
            <a:off x="9749333" y="3813048"/>
            <a:ext cx="347472" cy="182880"/>
          </a:xfrm>
          <a:prstGeom prst="roundRect">
            <a:avLst>
              <a:gd name="adj" fmla="val 15000"/>
            </a:avLst>
          </a:prstGeom>
          <a:solidFill>
            <a:srgbClr val="E5E5E0"/>
          </a:solidFill>
          <a:ln/>
        </p:spPr>
      </p:sp>
      <p:sp>
        <p:nvSpPr>
          <p:cNvPr id="39" name="Text 36"/>
          <p:cNvSpPr/>
          <p:nvPr/>
        </p:nvSpPr>
        <p:spPr>
          <a:xfrm>
            <a:off x="8066837" y="4114800"/>
            <a:ext cx="357621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i="1" dirty="0">
                <a:solidFill>
                  <a:srgbClr val="5F6B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Knows the workflow deeply, rarely explores features he hasn’t needed. Self-rates high based on years of use.</a:t>
            </a:r>
            <a:endParaRPr lang="en-US" sz="1050" dirty="0"/>
          </a:p>
        </p:txBody>
      </p:sp>
      <p:sp>
        <p:nvSpPr>
          <p:cNvPr id="40" name="Shape 37"/>
          <p:cNvSpPr/>
          <p:nvPr/>
        </p:nvSpPr>
        <p:spPr>
          <a:xfrm>
            <a:off x="548640" y="4892040"/>
            <a:ext cx="11094415" cy="0"/>
          </a:xfrm>
          <a:prstGeom prst="line">
            <a:avLst/>
          </a:prstGeom>
          <a:noFill/>
          <a:ln w="9525">
            <a:solidFill>
              <a:srgbClr val="D4D4D0"/>
            </a:solidFill>
            <a:prstDash val="solid"/>
          </a:ln>
        </p:spPr>
      </p:sp>
      <p:sp>
        <p:nvSpPr>
          <p:cNvPr id="41" name="Text 38"/>
          <p:cNvSpPr/>
          <p:nvPr/>
        </p:nvSpPr>
        <p:spPr>
          <a:xfrm>
            <a:off x="548640" y="5074920"/>
            <a:ext cx="545531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7A64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GOALS</a:t>
            </a:r>
            <a:endParaRPr lang="en-US" sz="1000" dirty="0"/>
          </a:p>
        </p:txBody>
      </p:sp>
      <p:sp>
        <p:nvSpPr>
          <p:cNvPr id="42" name="Text 39"/>
          <p:cNvSpPr/>
          <p:nvPr/>
        </p:nvSpPr>
        <p:spPr>
          <a:xfrm>
            <a:off x="548640" y="5413248"/>
            <a:ext cx="5455310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things running smoothly with no disruption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Maintain direct access to local files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Predictable annual cost, no monthly subscriptions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Fast, knowledgeable phone support when needed</a:t>
            </a:r>
            <a:endParaRPr lang="en-US" sz="1100" dirty="0"/>
          </a:p>
        </p:txBody>
      </p:sp>
      <p:sp>
        <p:nvSpPr>
          <p:cNvPr id="43" name="Text 40"/>
          <p:cNvSpPr/>
          <p:nvPr/>
        </p:nvSpPr>
        <p:spPr>
          <a:xfrm>
            <a:off x="6187745" y="5074920"/>
            <a:ext cx="545531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7A64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FRUSTRATIONS</a:t>
            </a:r>
            <a:endParaRPr lang="en-US" sz="1000" dirty="0"/>
          </a:p>
        </p:txBody>
      </p:sp>
      <p:sp>
        <p:nvSpPr>
          <p:cNvPr id="44" name="Text 41"/>
          <p:cNvSpPr/>
          <p:nvPr/>
        </p:nvSpPr>
        <p:spPr>
          <a:xfrm>
            <a:off x="6187745" y="5413248"/>
            <a:ext cx="5455310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Being asked to change what already works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subscription pricing models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Setup friction on web tools: accounts, sync, passwords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411480"/>
            <a:ext cx="1188720" cy="1188720"/>
          </a:xfrm>
          <a:prstGeom prst="ellipse">
            <a:avLst/>
          </a:prstGeom>
          <a:solidFill>
            <a:srgbClr val="245A50"/>
          </a:solidFill>
          <a:ln/>
        </p:spPr>
      </p:sp>
      <p:pic>
        <p:nvPicPr>
          <p:cNvPr id="3" name="Image 0" descr="/home/claude/persona_faces/janet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457200"/>
            <a:ext cx="1097280" cy="1097280"/>
          </a:xfrm>
          <a:prstGeom prst="ellipse">
            <a:avLst/>
          </a:prstGeom>
        </p:spPr>
      </p:pic>
      <p:sp>
        <p:nvSpPr>
          <p:cNvPr id="4" name="Text 1"/>
          <p:cNvSpPr/>
          <p:nvPr/>
        </p:nvSpPr>
        <p:spPr>
          <a:xfrm>
            <a:off x="1828800" y="502920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E2A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Janet Bergman</a:t>
            </a:r>
            <a:endParaRPr lang="en-US" sz="3000" dirty="0"/>
          </a:p>
        </p:txBody>
      </p:sp>
      <p:sp>
        <p:nvSpPr>
          <p:cNvPr id="5" name="Text 2"/>
          <p:cNvSpPr/>
          <p:nvPr/>
        </p:nvSpPr>
        <p:spPr>
          <a:xfrm>
            <a:off x="1828800" y="105156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245A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SMALL-FIRM POWER USER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1828800" y="1325880"/>
            <a:ext cx="5029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8B93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INTERVIEWEES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7315200" y="548640"/>
            <a:ext cx="4327855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30000"/>
              </a:lnSpc>
              <a:buNone/>
            </a:pPr>
            <a:r>
              <a:rPr lang="en-US" sz="1400" i="1" dirty="0">
                <a:solidFill>
                  <a:srgbClr val="5F6B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“I know where to find everything. When support picks up, we can usually solve it together in a few minutes.”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548640" y="1691640"/>
            <a:ext cx="11094415" cy="0"/>
          </a:xfrm>
          <a:prstGeom prst="line">
            <a:avLst/>
          </a:prstGeom>
          <a:noFill/>
          <a:ln w="9525">
            <a:solidFill>
              <a:srgbClr val="D4D4D0"/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548640" y="1874520"/>
            <a:ext cx="2636215" cy="457200"/>
          </a:xfrm>
          <a:prstGeom prst="roundRect">
            <a:avLst>
              <a:gd name="adj" fmla="val 12000"/>
            </a:avLst>
          </a:prstGeom>
          <a:solidFill>
            <a:srgbClr val="F7F7F5"/>
          </a:solidFill>
          <a:ln w="6350">
            <a:solidFill>
              <a:srgbClr val="E5E5E0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13232" y="1929384"/>
            <a:ext cx="2307031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8B93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</a:t>
            </a:r>
            <a:endParaRPr lang="en-US" sz="800" dirty="0"/>
          </a:p>
        </p:txBody>
      </p:sp>
      <p:sp>
        <p:nvSpPr>
          <p:cNvPr id="11" name="Text 8"/>
          <p:cNvSpPr/>
          <p:nvPr/>
        </p:nvSpPr>
        <p:spPr>
          <a:xfrm>
            <a:off x="713232" y="2093976"/>
            <a:ext cx="230703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 to 65</a:t>
            </a:r>
            <a:endParaRPr lang="en-US" sz="1300" dirty="0"/>
          </a:p>
        </p:txBody>
      </p:sp>
      <p:sp>
        <p:nvSpPr>
          <p:cNvPr id="12" name="Shape 9"/>
          <p:cNvSpPr/>
          <p:nvPr/>
        </p:nvSpPr>
        <p:spPr>
          <a:xfrm>
            <a:off x="3367735" y="1874520"/>
            <a:ext cx="2636215" cy="457200"/>
          </a:xfrm>
          <a:prstGeom prst="roundRect">
            <a:avLst>
              <a:gd name="adj" fmla="val 12000"/>
            </a:avLst>
          </a:prstGeom>
          <a:solidFill>
            <a:srgbClr val="F7F7F5"/>
          </a:solidFill>
          <a:ln w="6350">
            <a:solidFill>
              <a:srgbClr val="E5E5E0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3532327" y="1929384"/>
            <a:ext cx="2307031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8B93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FIRM SIZE</a:t>
            </a:r>
            <a:endParaRPr lang="en-US" sz="800" dirty="0"/>
          </a:p>
        </p:txBody>
      </p:sp>
      <p:sp>
        <p:nvSpPr>
          <p:cNvPr id="14" name="Text 11"/>
          <p:cNvSpPr/>
          <p:nvPr/>
        </p:nvSpPr>
        <p:spPr>
          <a:xfrm>
            <a:off x="3532327" y="2093976"/>
            <a:ext cx="230703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to 10 preparers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6187745" y="1874520"/>
            <a:ext cx="2636215" cy="457200"/>
          </a:xfrm>
          <a:prstGeom prst="roundRect">
            <a:avLst>
              <a:gd name="adj" fmla="val 12000"/>
            </a:avLst>
          </a:prstGeom>
          <a:solidFill>
            <a:srgbClr val="F7F7F5"/>
          </a:solidFill>
          <a:ln w="6350">
            <a:solidFill>
              <a:srgbClr val="E5E5E0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6352337" y="1929384"/>
            <a:ext cx="2307031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8B93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RETURNS</a:t>
            </a:r>
            <a:endParaRPr lang="en-US" sz="800" dirty="0"/>
          </a:p>
        </p:txBody>
      </p:sp>
      <p:sp>
        <p:nvSpPr>
          <p:cNvPr id="17" name="Text 14"/>
          <p:cNvSpPr/>
          <p:nvPr/>
        </p:nvSpPr>
        <p:spPr>
          <a:xfrm>
            <a:off x="6352337" y="2093976"/>
            <a:ext cx="230703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 to 2,500</a:t>
            </a:r>
            <a:endParaRPr lang="en-US" sz="1300" dirty="0"/>
          </a:p>
        </p:txBody>
      </p:sp>
      <p:sp>
        <p:nvSpPr>
          <p:cNvPr id="18" name="Shape 15"/>
          <p:cNvSpPr/>
          <p:nvPr/>
        </p:nvSpPr>
        <p:spPr>
          <a:xfrm>
            <a:off x="9006840" y="1874520"/>
            <a:ext cx="2636215" cy="457200"/>
          </a:xfrm>
          <a:prstGeom prst="roundRect">
            <a:avLst>
              <a:gd name="adj" fmla="val 12000"/>
            </a:avLst>
          </a:prstGeom>
          <a:solidFill>
            <a:srgbClr val="F7F7F5"/>
          </a:solidFill>
          <a:ln w="6350">
            <a:solidFill>
              <a:srgbClr val="E5E5E0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9171432" y="1929384"/>
            <a:ext cx="2307031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8B93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YEARS WITH DRAKE</a:t>
            </a:r>
            <a:endParaRPr lang="en-US" sz="800" dirty="0"/>
          </a:p>
        </p:txBody>
      </p:sp>
      <p:sp>
        <p:nvSpPr>
          <p:cNvPr id="20" name="Text 17"/>
          <p:cNvSpPr/>
          <p:nvPr/>
        </p:nvSpPr>
        <p:spPr>
          <a:xfrm>
            <a:off x="9171432" y="2093976"/>
            <a:ext cx="230703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15+</a:t>
            </a:r>
            <a:endParaRPr lang="en-US" sz="1300" dirty="0"/>
          </a:p>
        </p:txBody>
      </p:sp>
      <p:sp>
        <p:nvSpPr>
          <p:cNvPr id="21" name="Shape 18"/>
          <p:cNvSpPr/>
          <p:nvPr/>
        </p:nvSpPr>
        <p:spPr>
          <a:xfrm>
            <a:off x="548640" y="2514600"/>
            <a:ext cx="11094415" cy="0"/>
          </a:xfrm>
          <a:prstGeom prst="line">
            <a:avLst/>
          </a:prstGeom>
          <a:noFill/>
          <a:ln w="9525">
            <a:solidFill>
              <a:srgbClr val="D4D4D0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548640" y="2697480"/>
            <a:ext cx="357621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245A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 TASKS AND DEMANDS</a:t>
            </a:r>
            <a:endParaRPr lang="en-US" sz="1000" dirty="0"/>
          </a:p>
        </p:txBody>
      </p:sp>
      <p:sp>
        <p:nvSpPr>
          <p:cNvPr id="23" name="Text 20"/>
          <p:cNvSpPr/>
          <p:nvPr/>
        </p:nvSpPr>
        <p:spPr>
          <a:xfrm>
            <a:off x="548640" y="3063240"/>
            <a:ext cx="3576218" cy="1783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Oversees mix of 1040s, S-corps, partnerships, trusts, and multi-state work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Coordinates preparers working remotely or in-office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Reviews and approves other preparers’ returns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Acts as firm’s go-to for software troubleshooting</a:t>
            </a:r>
            <a:endParaRPr lang="en-US" sz="1100" dirty="0"/>
          </a:p>
        </p:txBody>
      </p:sp>
      <p:sp>
        <p:nvSpPr>
          <p:cNvPr id="24" name="Text 21"/>
          <p:cNvSpPr/>
          <p:nvPr/>
        </p:nvSpPr>
        <p:spPr>
          <a:xfrm>
            <a:off x="4307738" y="2697480"/>
            <a:ext cx="357621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245A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TOOLS USED</a:t>
            </a:r>
            <a:endParaRPr lang="en-US" sz="1000" dirty="0"/>
          </a:p>
        </p:txBody>
      </p:sp>
      <p:sp>
        <p:nvSpPr>
          <p:cNvPr id="25" name="Text 22"/>
          <p:cNvSpPr/>
          <p:nvPr/>
        </p:nvSpPr>
        <p:spPr>
          <a:xfrm>
            <a:off x="4307738" y="3063240"/>
            <a:ext cx="3576218" cy="1783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Drake Desktop (unlimited) and Drake Accounting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SecureFile Pro, Gruntworx, CSM, Drake Portals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QuickBooks and Microsoft 365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VPN, MFA, authenticator apps</a:t>
            </a:r>
            <a:endParaRPr lang="en-US" sz="1100" dirty="0"/>
          </a:p>
        </p:txBody>
      </p:sp>
      <p:sp>
        <p:nvSpPr>
          <p:cNvPr id="26" name="Text 23"/>
          <p:cNvSpPr/>
          <p:nvPr/>
        </p:nvSpPr>
        <p:spPr>
          <a:xfrm>
            <a:off x="8066837" y="2697480"/>
            <a:ext cx="357621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245A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 COMFORT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8066837" y="3063240"/>
            <a:ext cx="357621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F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Drake expertise</a:t>
            </a:r>
            <a:endParaRPr lang="en-US" sz="1000" dirty="0"/>
          </a:p>
        </p:txBody>
      </p:sp>
      <p:sp>
        <p:nvSpPr>
          <p:cNvPr id="28" name="Shape 25"/>
          <p:cNvSpPr/>
          <p:nvPr/>
        </p:nvSpPr>
        <p:spPr>
          <a:xfrm>
            <a:off x="8066837" y="3282696"/>
            <a:ext cx="347472" cy="182880"/>
          </a:xfrm>
          <a:prstGeom prst="roundRect">
            <a:avLst>
              <a:gd name="adj" fmla="val 15000"/>
            </a:avLst>
          </a:prstGeom>
          <a:solidFill>
            <a:srgbClr val="245A50"/>
          </a:solidFill>
          <a:ln/>
        </p:spPr>
      </p:sp>
      <p:sp>
        <p:nvSpPr>
          <p:cNvPr id="29" name="Shape 26"/>
          <p:cNvSpPr/>
          <p:nvPr/>
        </p:nvSpPr>
        <p:spPr>
          <a:xfrm>
            <a:off x="8487461" y="3282696"/>
            <a:ext cx="347472" cy="182880"/>
          </a:xfrm>
          <a:prstGeom prst="roundRect">
            <a:avLst>
              <a:gd name="adj" fmla="val 15000"/>
            </a:avLst>
          </a:prstGeom>
          <a:solidFill>
            <a:srgbClr val="245A50"/>
          </a:solidFill>
          <a:ln/>
        </p:spPr>
      </p:sp>
      <p:sp>
        <p:nvSpPr>
          <p:cNvPr id="30" name="Shape 27"/>
          <p:cNvSpPr/>
          <p:nvPr/>
        </p:nvSpPr>
        <p:spPr>
          <a:xfrm>
            <a:off x="8908085" y="3282696"/>
            <a:ext cx="347472" cy="182880"/>
          </a:xfrm>
          <a:prstGeom prst="roundRect">
            <a:avLst>
              <a:gd name="adj" fmla="val 15000"/>
            </a:avLst>
          </a:prstGeom>
          <a:solidFill>
            <a:srgbClr val="245A50"/>
          </a:solidFill>
          <a:ln/>
        </p:spPr>
      </p:sp>
      <p:sp>
        <p:nvSpPr>
          <p:cNvPr id="31" name="Shape 28"/>
          <p:cNvSpPr/>
          <p:nvPr/>
        </p:nvSpPr>
        <p:spPr>
          <a:xfrm>
            <a:off x="9328709" y="3282696"/>
            <a:ext cx="347472" cy="182880"/>
          </a:xfrm>
          <a:prstGeom prst="roundRect">
            <a:avLst>
              <a:gd name="adj" fmla="val 15000"/>
            </a:avLst>
          </a:prstGeom>
          <a:solidFill>
            <a:srgbClr val="245A50"/>
          </a:solidFill>
          <a:ln/>
        </p:spPr>
      </p:sp>
      <p:sp>
        <p:nvSpPr>
          <p:cNvPr id="32" name="Shape 29"/>
          <p:cNvSpPr/>
          <p:nvPr/>
        </p:nvSpPr>
        <p:spPr>
          <a:xfrm>
            <a:off x="9749333" y="3282696"/>
            <a:ext cx="347472" cy="182880"/>
          </a:xfrm>
          <a:prstGeom prst="roundRect">
            <a:avLst>
              <a:gd name="adj" fmla="val 15000"/>
            </a:avLst>
          </a:prstGeom>
          <a:solidFill>
            <a:srgbClr val="245A50"/>
          </a:solidFill>
          <a:ln/>
        </p:spPr>
      </p:sp>
      <p:sp>
        <p:nvSpPr>
          <p:cNvPr id="33" name="Text 30"/>
          <p:cNvSpPr/>
          <p:nvPr/>
        </p:nvSpPr>
        <p:spPr>
          <a:xfrm>
            <a:off x="8066837" y="3593592"/>
            <a:ext cx="357621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F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Automation and broader tech</a:t>
            </a:r>
            <a:endParaRPr lang="en-US" sz="1000" dirty="0"/>
          </a:p>
        </p:txBody>
      </p:sp>
      <p:sp>
        <p:nvSpPr>
          <p:cNvPr id="34" name="Shape 31"/>
          <p:cNvSpPr/>
          <p:nvPr/>
        </p:nvSpPr>
        <p:spPr>
          <a:xfrm>
            <a:off x="8066837" y="3813048"/>
            <a:ext cx="347472" cy="182880"/>
          </a:xfrm>
          <a:prstGeom prst="roundRect">
            <a:avLst>
              <a:gd name="adj" fmla="val 15000"/>
            </a:avLst>
          </a:prstGeom>
          <a:solidFill>
            <a:srgbClr val="245A50"/>
          </a:solidFill>
          <a:ln/>
        </p:spPr>
      </p:sp>
      <p:sp>
        <p:nvSpPr>
          <p:cNvPr id="35" name="Shape 32"/>
          <p:cNvSpPr/>
          <p:nvPr/>
        </p:nvSpPr>
        <p:spPr>
          <a:xfrm>
            <a:off x="8487461" y="3813048"/>
            <a:ext cx="347472" cy="182880"/>
          </a:xfrm>
          <a:prstGeom prst="roundRect">
            <a:avLst>
              <a:gd name="adj" fmla="val 15000"/>
            </a:avLst>
          </a:prstGeom>
          <a:solidFill>
            <a:srgbClr val="245A50"/>
          </a:solidFill>
          <a:ln/>
        </p:spPr>
      </p:sp>
      <p:sp>
        <p:nvSpPr>
          <p:cNvPr id="36" name="Shape 33"/>
          <p:cNvSpPr/>
          <p:nvPr/>
        </p:nvSpPr>
        <p:spPr>
          <a:xfrm>
            <a:off x="8908085" y="3813048"/>
            <a:ext cx="347472" cy="182880"/>
          </a:xfrm>
          <a:prstGeom prst="roundRect">
            <a:avLst>
              <a:gd name="adj" fmla="val 15000"/>
            </a:avLst>
          </a:prstGeom>
          <a:solidFill>
            <a:srgbClr val="245A50"/>
          </a:solidFill>
          <a:ln/>
        </p:spPr>
      </p:sp>
      <p:sp>
        <p:nvSpPr>
          <p:cNvPr id="37" name="Shape 34"/>
          <p:cNvSpPr/>
          <p:nvPr/>
        </p:nvSpPr>
        <p:spPr>
          <a:xfrm>
            <a:off x="9328709" y="3813048"/>
            <a:ext cx="347472" cy="182880"/>
          </a:xfrm>
          <a:prstGeom prst="roundRect">
            <a:avLst>
              <a:gd name="adj" fmla="val 15000"/>
            </a:avLst>
          </a:prstGeom>
          <a:solidFill>
            <a:srgbClr val="E5E5E0"/>
          </a:solidFill>
          <a:ln/>
        </p:spPr>
      </p:sp>
      <p:sp>
        <p:nvSpPr>
          <p:cNvPr id="38" name="Shape 35"/>
          <p:cNvSpPr/>
          <p:nvPr/>
        </p:nvSpPr>
        <p:spPr>
          <a:xfrm>
            <a:off x="9749333" y="3813048"/>
            <a:ext cx="347472" cy="182880"/>
          </a:xfrm>
          <a:prstGeom prst="roundRect">
            <a:avLst>
              <a:gd name="adj" fmla="val 15000"/>
            </a:avLst>
          </a:prstGeom>
          <a:solidFill>
            <a:srgbClr val="E5E5E0"/>
          </a:solidFill>
          <a:ln/>
        </p:spPr>
      </p:sp>
      <p:sp>
        <p:nvSpPr>
          <p:cNvPr id="39" name="Text 36"/>
          <p:cNvSpPr/>
          <p:nvPr/>
        </p:nvSpPr>
        <p:spPr>
          <a:xfrm>
            <a:off x="8066837" y="4114800"/>
            <a:ext cx="357621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i="1" dirty="0">
                <a:solidFill>
                  <a:srgbClr val="5F6B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Expert. Uses macros, manages remote access for staff, maintains WISP, often gives feedback to Drake directly.</a:t>
            </a:r>
            <a:endParaRPr lang="en-US" sz="1050" dirty="0"/>
          </a:p>
        </p:txBody>
      </p:sp>
      <p:sp>
        <p:nvSpPr>
          <p:cNvPr id="40" name="Shape 37"/>
          <p:cNvSpPr/>
          <p:nvPr/>
        </p:nvSpPr>
        <p:spPr>
          <a:xfrm>
            <a:off x="548640" y="4892040"/>
            <a:ext cx="11094415" cy="0"/>
          </a:xfrm>
          <a:prstGeom prst="line">
            <a:avLst/>
          </a:prstGeom>
          <a:noFill/>
          <a:ln w="9525">
            <a:solidFill>
              <a:srgbClr val="D4D4D0"/>
            </a:solidFill>
            <a:prstDash val="solid"/>
          </a:ln>
        </p:spPr>
      </p:sp>
      <p:sp>
        <p:nvSpPr>
          <p:cNvPr id="41" name="Text 38"/>
          <p:cNvSpPr/>
          <p:nvPr/>
        </p:nvSpPr>
        <p:spPr>
          <a:xfrm>
            <a:off x="548640" y="5074920"/>
            <a:ext cx="545531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245A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GOALS</a:t>
            </a:r>
            <a:endParaRPr lang="en-US" sz="1000" dirty="0"/>
          </a:p>
        </p:txBody>
      </p:sp>
      <p:sp>
        <p:nvSpPr>
          <p:cNvPr id="42" name="Text 39"/>
          <p:cNvSpPr/>
          <p:nvPr/>
        </p:nvSpPr>
        <p:spPr>
          <a:xfrm>
            <a:off x="548640" y="5413248"/>
            <a:ext cx="5455310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Move faster through complex returns without losing accuracy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Multi-window and split-screen support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billing and time-tracking module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control over local files and firm data</a:t>
            </a:r>
            <a:endParaRPr lang="en-US" sz="1100" dirty="0"/>
          </a:p>
        </p:txBody>
      </p:sp>
      <p:sp>
        <p:nvSpPr>
          <p:cNvPr id="43" name="Text 40"/>
          <p:cNvSpPr/>
          <p:nvPr/>
        </p:nvSpPr>
        <p:spPr>
          <a:xfrm>
            <a:off x="6187745" y="5074920"/>
            <a:ext cx="545531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245A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FRUSTRATIONS</a:t>
            </a:r>
            <a:endParaRPr lang="en-US" sz="1000" dirty="0"/>
          </a:p>
        </p:txBody>
      </p:sp>
      <p:sp>
        <p:nvSpPr>
          <p:cNvPr id="44" name="Text 41"/>
          <p:cNvSpPr/>
          <p:nvPr/>
        </p:nvSpPr>
        <p:spPr>
          <a:xfrm>
            <a:off x="6187745" y="5413248"/>
            <a:ext cx="5455310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Cannot open multiple returns at once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Reporting feels dated and limited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Long-requested features that never ship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411480"/>
            <a:ext cx="1188720" cy="1188720"/>
          </a:xfrm>
          <a:prstGeom prst="ellipse">
            <a:avLst/>
          </a:prstGeom>
          <a:solidFill>
            <a:srgbClr val="B24E30"/>
          </a:solidFill>
          <a:ln/>
        </p:spPr>
      </p:sp>
      <p:pic>
        <p:nvPicPr>
          <p:cNvPr id="3" name="Image 0" descr="/home/claude/persona_faces/marcus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457200"/>
            <a:ext cx="1097280" cy="1097280"/>
          </a:xfrm>
          <a:prstGeom prst="ellipse">
            <a:avLst/>
          </a:prstGeom>
        </p:spPr>
      </p:pic>
      <p:sp>
        <p:nvSpPr>
          <p:cNvPr id="4" name="Text 1"/>
          <p:cNvSpPr/>
          <p:nvPr/>
        </p:nvSpPr>
        <p:spPr>
          <a:xfrm>
            <a:off x="1828800" y="502920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E2A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Marcus Chen</a:t>
            </a:r>
            <a:endParaRPr lang="en-US" sz="3000" dirty="0"/>
          </a:p>
        </p:txBody>
      </p:sp>
      <p:sp>
        <p:nvSpPr>
          <p:cNvPr id="5" name="Text 2"/>
          <p:cNvSpPr/>
          <p:nvPr/>
        </p:nvSpPr>
        <p:spPr>
          <a:xfrm>
            <a:off x="1828800" y="105156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24E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TECH-FORWARD MODERNIZER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1828800" y="1325880"/>
            <a:ext cx="5029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8B93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INTERVIEWEES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7315200" y="548640"/>
            <a:ext cx="4327855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30000"/>
              </a:lnSpc>
              <a:buNone/>
            </a:pPr>
            <a:r>
              <a:rPr lang="en-US" sz="1400" i="1" dirty="0">
                <a:solidFill>
                  <a:srgbClr val="5F6B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“I’m fine with desktop if it works best. But every time I switch into Drake I can feel the decade of design that’s missing.”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548640" y="1691640"/>
            <a:ext cx="11094415" cy="0"/>
          </a:xfrm>
          <a:prstGeom prst="line">
            <a:avLst/>
          </a:prstGeom>
          <a:noFill/>
          <a:ln w="9525">
            <a:solidFill>
              <a:srgbClr val="D4D4D0"/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548640" y="1874520"/>
            <a:ext cx="2636215" cy="457200"/>
          </a:xfrm>
          <a:prstGeom prst="roundRect">
            <a:avLst>
              <a:gd name="adj" fmla="val 12000"/>
            </a:avLst>
          </a:prstGeom>
          <a:solidFill>
            <a:srgbClr val="F7F7F5"/>
          </a:solidFill>
          <a:ln w="6350">
            <a:solidFill>
              <a:srgbClr val="E5E5E0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13232" y="1929384"/>
            <a:ext cx="2307031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8B93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</a:t>
            </a:r>
            <a:endParaRPr lang="en-US" sz="800" dirty="0"/>
          </a:p>
        </p:txBody>
      </p:sp>
      <p:sp>
        <p:nvSpPr>
          <p:cNvPr id="11" name="Text 8"/>
          <p:cNvSpPr/>
          <p:nvPr/>
        </p:nvSpPr>
        <p:spPr>
          <a:xfrm>
            <a:off x="713232" y="2093976"/>
            <a:ext cx="230703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to 50</a:t>
            </a:r>
            <a:endParaRPr lang="en-US" sz="1300" dirty="0"/>
          </a:p>
        </p:txBody>
      </p:sp>
      <p:sp>
        <p:nvSpPr>
          <p:cNvPr id="12" name="Shape 9"/>
          <p:cNvSpPr/>
          <p:nvPr/>
        </p:nvSpPr>
        <p:spPr>
          <a:xfrm>
            <a:off x="3367735" y="1874520"/>
            <a:ext cx="2636215" cy="457200"/>
          </a:xfrm>
          <a:prstGeom prst="roundRect">
            <a:avLst>
              <a:gd name="adj" fmla="val 12000"/>
            </a:avLst>
          </a:prstGeom>
          <a:solidFill>
            <a:srgbClr val="F7F7F5"/>
          </a:solidFill>
          <a:ln w="6350">
            <a:solidFill>
              <a:srgbClr val="E5E5E0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3532327" y="1929384"/>
            <a:ext cx="2307031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8B93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FIRM SIZE</a:t>
            </a:r>
            <a:endParaRPr lang="en-US" sz="800" dirty="0"/>
          </a:p>
        </p:txBody>
      </p:sp>
      <p:sp>
        <p:nvSpPr>
          <p:cNvPr id="14" name="Text 11"/>
          <p:cNvSpPr/>
          <p:nvPr/>
        </p:nvSpPr>
        <p:spPr>
          <a:xfrm>
            <a:off x="3532327" y="2093976"/>
            <a:ext cx="230703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Solo or solo plus admin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6187745" y="1874520"/>
            <a:ext cx="2636215" cy="457200"/>
          </a:xfrm>
          <a:prstGeom prst="roundRect">
            <a:avLst>
              <a:gd name="adj" fmla="val 12000"/>
            </a:avLst>
          </a:prstGeom>
          <a:solidFill>
            <a:srgbClr val="F7F7F5"/>
          </a:solidFill>
          <a:ln w="6350">
            <a:solidFill>
              <a:srgbClr val="E5E5E0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6352337" y="1929384"/>
            <a:ext cx="2307031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8B93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RETURNS</a:t>
            </a:r>
            <a:endParaRPr lang="en-US" sz="800" dirty="0"/>
          </a:p>
        </p:txBody>
      </p:sp>
      <p:sp>
        <p:nvSpPr>
          <p:cNvPr id="17" name="Text 14"/>
          <p:cNvSpPr/>
          <p:nvPr/>
        </p:nvSpPr>
        <p:spPr>
          <a:xfrm>
            <a:off x="6352337" y="2093976"/>
            <a:ext cx="230703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 to 250</a:t>
            </a:r>
            <a:endParaRPr lang="en-US" sz="1300" dirty="0"/>
          </a:p>
        </p:txBody>
      </p:sp>
      <p:sp>
        <p:nvSpPr>
          <p:cNvPr id="18" name="Shape 15"/>
          <p:cNvSpPr/>
          <p:nvPr/>
        </p:nvSpPr>
        <p:spPr>
          <a:xfrm>
            <a:off x="9006840" y="1874520"/>
            <a:ext cx="2636215" cy="457200"/>
          </a:xfrm>
          <a:prstGeom prst="roundRect">
            <a:avLst>
              <a:gd name="adj" fmla="val 12000"/>
            </a:avLst>
          </a:prstGeom>
          <a:solidFill>
            <a:srgbClr val="F7F7F5"/>
          </a:solidFill>
          <a:ln w="6350">
            <a:solidFill>
              <a:srgbClr val="E5E5E0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9171432" y="1929384"/>
            <a:ext cx="2307031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8B93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YEARS WITH DRAKE</a:t>
            </a:r>
            <a:endParaRPr lang="en-US" sz="800" dirty="0"/>
          </a:p>
        </p:txBody>
      </p:sp>
      <p:sp>
        <p:nvSpPr>
          <p:cNvPr id="20" name="Text 17"/>
          <p:cNvSpPr/>
          <p:nvPr/>
        </p:nvSpPr>
        <p:spPr>
          <a:xfrm>
            <a:off x="9171432" y="2093976"/>
            <a:ext cx="230703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to 15</a:t>
            </a:r>
            <a:endParaRPr lang="en-US" sz="1300" dirty="0"/>
          </a:p>
        </p:txBody>
      </p:sp>
      <p:sp>
        <p:nvSpPr>
          <p:cNvPr id="21" name="Shape 18"/>
          <p:cNvSpPr/>
          <p:nvPr/>
        </p:nvSpPr>
        <p:spPr>
          <a:xfrm>
            <a:off x="548640" y="2514600"/>
            <a:ext cx="11094415" cy="0"/>
          </a:xfrm>
          <a:prstGeom prst="line">
            <a:avLst/>
          </a:prstGeom>
          <a:noFill/>
          <a:ln w="9525">
            <a:solidFill>
              <a:srgbClr val="D4D4D0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548640" y="2697480"/>
            <a:ext cx="357621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B24E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 TASKS AND DEMANDS</a:t>
            </a:r>
            <a:endParaRPr lang="en-US" sz="1000" dirty="0"/>
          </a:p>
        </p:txBody>
      </p:sp>
      <p:sp>
        <p:nvSpPr>
          <p:cNvPr id="23" name="Text 20"/>
          <p:cNvSpPr/>
          <p:nvPr/>
        </p:nvSpPr>
        <p:spPr>
          <a:xfrm>
            <a:off x="548640" y="3063240"/>
            <a:ext cx="3576218" cy="1783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Runs an operations-heavy practice: portals, proposals, engagement letters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Often specializes in non-profits, specialty entities, or complex businesses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 from anywhere, sometimes while traveling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Experiments actively with new tools, workflows, and automations</a:t>
            </a:r>
            <a:endParaRPr lang="en-US" sz="1100" dirty="0"/>
          </a:p>
        </p:txBody>
      </p:sp>
      <p:sp>
        <p:nvSpPr>
          <p:cNvPr id="24" name="Text 21"/>
          <p:cNvSpPr/>
          <p:nvPr/>
        </p:nvSpPr>
        <p:spPr>
          <a:xfrm>
            <a:off x="4307738" y="2697480"/>
            <a:ext cx="357621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B24E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TOOLS USED</a:t>
            </a:r>
            <a:endParaRPr lang="en-US" sz="1000" dirty="0"/>
          </a:p>
        </p:txBody>
      </p:sp>
      <p:sp>
        <p:nvSpPr>
          <p:cNvPr id="25" name="Text 22"/>
          <p:cNvSpPr/>
          <p:nvPr/>
        </p:nvSpPr>
        <p:spPr>
          <a:xfrm>
            <a:off x="4307738" y="3063240"/>
            <a:ext cx="3576218" cy="1783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Drake Desktop, sometimes cloud-hosted, sometimes alongside ProConnect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TaxDome, Karbon, or Canopy for practice management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Calendly, Ignition, Content Snare for client flow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Zapier or Power Automate, Slack, Dropbox</a:t>
            </a:r>
            <a:endParaRPr lang="en-US" sz="1100" dirty="0"/>
          </a:p>
        </p:txBody>
      </p:sp>
      <p:sp>
        <p:nvSpPr>
          <p:cNvPr id="26" name="Text 23"/>
          <p:cNvSpPr/>
          <p:nvPr/>
        </p:nvSpPr>
        <p:spPr>
          <a:xfrm>
            <a:off x="8066837" y="2697480"/>
            <a:ext cx="357621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B24E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 COMFORT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8066837" y="3063240"/>
            <a:ext cx="357621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F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Drake expertise</a:t>
            </a:r>
            <a:endParaRPr lang="en-US" sz="1000" dirty="0"/>
          </a:p>
        </p:txBody>
      </p:sp>
      <p:sp>
        <p:nvSpPr>
          <p:cNvPr id="28" name="Shape 25"/>
          <p:cNvSpPr/>
          <p:nvPr/>
        </p:nvSpPr>
        <p:spPr>
          <a:xfrm>
            <a:off x="8066837" y="3282696"/>
            <a:ext cx="347472" cy="182880"/>
          </a:xfrm>
          <a:prstGeom prst="roundRect">
            <a:avLst>
              <a:gd name="adj" fmla="val 15000"/>
            </a:avLst>
          </a:prstGeom>
          <a:solidFill>
            <a:srgbClr val="B24E30"/>
          </a:solidFill>
          <a:ln/>
        </p:spPr>
      </p:sp>
      <p:sp>
        <p:nvSpPr>
          <p:cNvPr id="29" name="Shape 26"/>
          <p:cNvSpPr/>
          <p:nvPr/>
        </p:nvSpPr>
        <p:spPr>
          <a:xfrm>
            <a:off x="8487461" y="3282696"/>
            <a:ext cx="347472" cy="182880"/>
          </a:xfrm>
          <a:prstGeom prst="roundRect">
            <a:avLst>
              <a:gd name="adj" fmla="val 15000"/>
            </a:avLst>
          </a:prstGeom>
          <a:solidFill>
            <a:srgbClr val="B24E30"/>
          </a:solidFill>
          <a:ln/>
        </p:spPr>
      </p:sp>
      <p:sp>
        <p:nvSpPr>
          <p:cNvPr id="30" name="Shape 27"/>
          <p:cNvSpPr/>
          <p:nvPr/>
        </p:nvSpPr>
        <p:spPr>
          <a:xfrm>
            <a:off x="8908085" y="3282696"/>
            <a:ext cx="347472" cy="182880"/>
          </a:xfrm>
          <a:prstGeom prst="roundRect">
            <a:avLst>
              <a:gd name="adj" fmla="val 15000"/>
            </a:avLst>
          </a:prstGeom>
          <a:solidFill>
            <a:srgbClr val="B24E30"/>
          </a:solidFill>
          <a:ln/>
        </p:spPr>
      </p:sp>
      <p:sp>
        <p:nvSpPr>
          <p:cNvPr id="31" name="Shape 28"/>
          <p:cNvSpPr/>
          <p:nvPr/>
        </p:nvSpPr>
        <p:spPr>
          <a:xfrm>
            <a:off x="9328709" y="3282696"/>
            <a:ext cx="347472" cy="182880"/>
          </a:xfrm>
          <a:prstGeom prst="roundRect">
            <a:avLst>
              <a:gd name="adj" fmla="val 15000"/>
            </a:avLst>
          </a:prstGeom>
          <a:solidFill>
            <a:srgbClr val="E5E5E0"/>
          </a:solidFill>
          <a:ln/>
        </p:spPr>
      </p:sp>
      <p:sp>
        <p:nvSpPr>
          <p:cNvPr id="32" name="Shape 29"/>
          <p:cNvSpPr/>
          <p:nvPr/>
        </p:nvSpPr>
        <p:spPr>
          <a:xfrm>
            <a:off x="9749333" y="3282696"/>
            <a:ext cx="347472" cy="182880"/>
          </a:xfrm>
          <a:prstGeom prst="roundRect">
            <a:avLst>
              <a:gd name="adj" fmla="val 15000"/>
            </a:avLst>
          </a:prstGeom>
          <a:solidFill>
            <a:srgbClr val="E5E5E0"/>
          </a:solidFill>
          <a:ln/>
        </p:spPr>
      </p:sp>
      <p:sp>
        <p:nvSpPr>
          <p:cNvPr id="33" name="Text 30"/>
          <p:cNvSpPr/>
          <p:nvPr/>
        </p:nvSpPr>
        <p:spPr>
          <a:xfrm>
            <a:off x="8066837" y="3593592"/>
            <a:ext cx="357621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F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Automation and broader tech</a:t>
            </a:r>
            <a:endParaRPr lang="en-US" sz="1000" dirty="0"/>
          </a:p>
        </p:txBody>
      </p:sp>
      <p:sp>
        <p:nvSpPr>
          <p:cNvPr id="34" name="Shape 31"/>
          <p:cNvSpPr/>
          <p:nvPr/>
        </p:nvSpPr>
        <p:spPr>
          <a:xfrm>
            <a:off x="8066837" y="3813048"/>
            <a:ext cx="347472" cy="182880"/>
          </a:xfrm>
          <a:prstGeom prst="roundRect">
            <a:avLst>
              <a:gd name="adj" fmla="val 15000"/>
            </a:avLst>
          </a:prstGeom>
          <a:solidFill>
            <a:srgbClr val="B24E30"/>
          </a:solidFill>
          <a:ln/>
        </p:spPr>
      </p:sp>
      <p:sp>
        <p:nvSpPr>
          <p:cNvPr id="35" name="Shape 32"/>
          <p:cNvSpPr/>
          <p:nvPr/>
        </p:nvSpPr>
        <p:spPr>
          <a:xfrm>
            <a:off x="8487461" y="3813048"/>
            <a:ext cx="347472" cy="182880"/>
          </a:xfrm>
          <a:prstGeom prst="roundRect">
            <a:avLst>
              <a:gd name="adj" fmla="val 15000"/>
            </a:avLst>
          </a:prstGeom>
          <a:solidFill>
            <a:srgbClr val="B24E30"/>
          </a:solidFill>
          <a:ln/>
        </p:spPr>
      </p:sp>
      <p:sp>
        <p:nvSpPr>
          <p:cNvPr id="36" name="Shape 33"/>
          <p:cNvSpPr/>
          <p:nvPr/>
        </p:nvSpPr>
        <p:spPr>
          <a:xfrm>
            <a:off x="8908085" y="3813048"/>
            <a:ext cx="347472" cy="182880"/>
          </a:xfrm>
          <a:prstGeom prst="roundRect">
            <a:avLst>
              <a:gd name="adj" fmla="val 15000"/>
            </a:avLst>
          </a:prstGeom>
          <a:solidFill>
            <a:srgbClr val="B24E30"/>
          </a:solidFill>
          <a:ln/>
        </p:spPr>
      </p:sp>
      <p:sp>
        <p:nvSpPr>
          <p:cNvPr id="37" name="Shape 34"/>
          <p:cNvSpPr/>
          <p:nvPr/>
        </p:nvSpPr>
        <p:spPr>
          <a:xfrm>
            <a:off x="9328709" y="3813048"/>
            <a:ext cx="347472" cy="182880"/>
          </a:xfrm>
          <a:prstGeom prst="roundRect">
            <a:avLst>
              <a:gd name="adj" fmla="val 15000"/>
            </a:avLst>
          </a:prstGeom>
          <a:solidFill>
            <a:srgbClr val="B24E30"/>
          </a:solidFill>
          <a:ln/>
        </p:spPr>
      </p:sp>
      <p:sp>
        <p:nvSpPr>
          <p:cNvPr id="38" name="Shape 35"/>
          <p:cNvSpPr/>
          <p:nvPr/>
        </p:nvSpPr>
        <p:spPr>
          <a:xfrm>
            <a:off x="9749333" y="3813048"/>
            <a:ext cx="347472" cy="182880"/>
          </a:xfrm>
          <a:prstGeom prst="roundRect">
            <a:avLst>
              <a:gd name="adj" fmla="val 15000"/>
            </a:avLst>
          </a:prstGeom>
          <a:solidFill>
            <a:srgbClr val="B24E30"/>
          </a:solidFill>
          <a:ln/>
        </p:spPr>
      </p:sp>
      <p:sp>
        <p:nvSpPr>
          <p:cNvPr id="39" name="Text 36"/>
          <p:cNvSpPr/>
          <p:nvPr/>
        </p:nvSpPr>
        <p:spPr>
          <a:xfrm>
            <a:off x="8066837" y="4114800"/>
            <a:ext cx="357621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i="1" dirty="0">
                <a:solidFill>
                  <a:srgbClr val="5F6B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Operations-advanced. Sophisticated about automation and integration; has not invested time in Drake macros or advanced desktop features.</a:t>
            </a:r>
            <a:endParaRPr lang="en-US" sz="1050" dirty="0"/>
          </a:p>
        </p:txBody>
      </p:sp>
      <p:sp>
        <p:nvSpPr>
          <p:cNvPr id="40" name="Shape 37"/>
          <p:cNvSpPr/>
          <p:nvPr/>
        </p:nvSpPr>
        <p:spPr>
          <a:xfrm>
            <a:off x="548640" y="4892040"/>
            <a:ext cx="11094415" cy="0"/>
          </a:xfrm>
          <a:prstGeom prst="line">
            <a:avLst/>
          </a:prstGeom>
          <a:noFill/>
          <a:ln w="9525">
            <a:solidFill>
              <a:srgbClr val="D4D4D0"/>
            </a:solidFill>
            <a:prstDash val="solid"/>
          </a:ln>
        </p:spPr>
      </p:sp>
      <p:sp>
        <p:nvSpPr>
          <p:cNvPr id="41" name="Text 38"/>
          <p:cNvSpPr/>
          <p:nvPr/>
        </p:nvSpPr>
        <p:spPr>
          <a:xfrm>
            <a:off x="548640" y="5074920"/>
            <a:ext cx="545531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B24E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GOALS</a:t>
            </a:r>
            <a:endParaRPr lang="en-US" sz="1000" dirty="0"/>
          </a:p>
        </p:txBody>
      </p:sp>
      <p:sp>
        <p:nvSpPr>
          <p:cNvPr id="42" name="Text 39"/>
          <p:cNvSpPr/>
          <p:nvPr/>
        </p:nvSpPr>
        <p:spPr>
          <a:xfrm>
            <a:off x="548640" y="5413248"/>
            <a:ext cx="5455310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 from anywhere on any device, without reinstalling or sync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 every repetitive task through automation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Workflow visibility and capacity planning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Modern navigation that feels like the rest of his stack</a:t>
            </a:r>
            <a:endParaRPr lang="en-US" sz="1100" dirty="0"/>
          </a:p>
        </p:txBody>
      </p:sp>
      <p:sp>
        <p:nvSpPr>
          <p:cNvPr id="43" name="Text 40"/>
          <p:cNvSpPr/>
          <p:nvPr/>
        </p:nvSpPr>
        <p:spPr>
          <a:xfrm>
            <a:off x="6187745" y="5074920"/>
            <a:ext cx="545531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B24E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FRUSTRATIONS</a:t>
            </a:r>
            <a:endParaRPr lang="en-US" sz="1000" dirty="0"/>
          </a:p>
        </p:txBody>
      </p:sp>
      <p:sp>
        <p:nvSpPr>
          <p:cNvPr id="44" name="Text 41"/>
          <p:cNvSpPr/>
          <p:nvPr/>
        </p:nvSpPr>
        <p:spPr>
          <a:xfrm>
            <a:off x="6187745" y="5413248"/>
            <a:ext cx="5455310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Drake navigation feels dated next to daily-use tools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Re-entering the same data across screens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Inconsistency between return types (1040 vs 1120 vs 990)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411480"/>
            <a:ext cx="1188720" cy="1188720"/>
          </a:xfrm>
          <a:prstGeom prst="ellipse">
            <a:avLst/>
          </a:prstGeom>
          <a:solidFill>
            <a:srgbClr val="2E3C52"/>
          </a:solidFill>
          <a:ln/>
        </p:spPr>
      </p:sp>
      <p:pic>
        <p:nvPicPr>
          <p:cNvPr id="3" name="Image 0" descr="/home/claude/persona_faces/rebecca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640" y="457200"/>
            <a:ext cx="1097280" cy="1097280"/>
          </a:xfrm>
          <a:prstGeom prst="ellipse">
            <a:avLst/>
          </a:prstGeom>
        </p:spPr>
      </p:pic>
      <p:sp>
        <p:nvSpPr>
          <p:cNvPr id="4" name="Text 1"/>
          <p:cNvSpPr/>
          <p:nvPr/>
        </p:nvSpPr>
        <p:spPr>
          <a:xfrm>
            <a:off x="1828800" y="502920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E2A3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Rebecca Voss</a:t>
            </a:r>
            <a:endParaRPr lang="en-US" sz="3000" dirty="0"/>
          </a:p>
        </p:txBody>
      </p:sp>
      <p:sp>
        <p:nvSpPr>
          <p:cNvPr id="5" name="Text 2"/>
          <p:cNvSpPr/>
          <p:nvPr/>
        </p:nvSpPr>
        <p:spPr>
          <a:xfrm>
            <a:off x="1828800" y="105156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2E3C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ENTERPRISE OPERATOR</a:t>
            </a:r>
            <a:endParaRPr lang="en-US" sz="1100" dirty="0"/>
          </a:p>
        </p:txBody>
      </p:sp>
      <p:sp>
        <p:nvSpPr>
          <p:cNvPr id="6" name="Text 3"/>
          <p:cNvSpPr/>
          <p:nvPr/>
        </p:nvSpPr>
        <p:spPr>
          <a:xfrm>
            <a:off x="1828800" y="1325880"/>
            <a:ext cx="5029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8B93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INTERVIEWEES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7315200" y="548640"/>
            <a:ext cx="4327855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30000"/>
              </a:lnSpc>
              <a:buNone/>
            </a:pPr>
            <a:r>
              <a:rPr lang="en-US" sz="1400" i="1" dirty="0">
                <a:solidFill>
                  <a:srgbClr val="5F6B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“At our scale, cost per return is the lens for every decision. The current setup is boring, and boring is exactly what we want.”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548640" y="1691640"/>
            <a:ext cx="11094415" cy="0"/>
          </a:xfrm>
          <a:prstGeom prst="line">
            <a:avLst/>
          </a:prstGeom>
          <a:noFill/>
          <a:ln w="9525">
            <a:solidFill>
              <a:srgbClr val="D4D4D0"/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548640" y="1874520"/>
            <a:ext cx="2636215" cy="457200"/>
          </a:xfrm>
          <a:prstGeom prst="roundRect">
            <a:avLst>
              <a:gd name="adj" fmla="val 12000"/>
            </a:avLst>
          </a:prstGeom>
          <a:solidFill>
            <a:srgbClr val="F7F7F5"/>
          </a:solidFill>
          <a:ln w="6350">
            <a:solidFill>
              <a:srgbClr val="E5E5E0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13232" y="1929384"/>
            <a:ext cx="2307031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8B93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</a:t>
            </a:r>
            <a:endParaRPr lang="en-US" sz="800" dirty="0"/>
          </a:p>
        </p:txBody>
      </p:sp>
      <p:sp>
        <p:nvSpPr>
          <p:cNvPr id="11" name="Text 8"/>
          <p:cNvSpPr/>
          <p:nvPr/>
        </p:nvSpPr>
        <p:spPr>
          <a:xfrm>
            <a:off x="713232" y="2093976"/>
            <a:ext cx="230703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 to 60</a:t>
            </a:r>
            <a:endParaRPr lang="en-US" sz="1300" dirty="0"/>
          </a:p>
        </p:txBody>
      </p:sp>
      <p:sp>
        <p:nvSpPr>
          <p:cNvPr id="12" name="Shape 9"/>
          <p:cNvSpPr/>
          <p:nvPr/>
        </p:nvSpPr>
        <p:spPr>
          <a:xfrm>
            <a:off x="3367735" y="1874520"/>
            <a:ext cx="2636215" cy="457200"/>
          </a:xfrm>
          <a:prstGeom prst="roundRect">
            <a:avLst>
              <a:gd name="adj" fmla="val 12000"/>
            </a:avLst>
          </a:prstGeom>
          <a:solidFill>
            <a:srgbClr val="F7F7F5"/>
          </a:solidFill>
          <a:ln w="6350">
            <a:solidFill>
              <a:srgbClr val="E5E5E0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3532327" y="1929384"/>
            <a:ext cx="2307031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8B93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FIRM SIZE</a:t>
            </a:r>
            <a:endParaRPr lang="en-US" sz="800" dirty="0"/>
          </a:p>
        </p:txBody>
      </p:sp>
      <p:sp>
        <p:nvSpPr>
          <p:cNvPr id="14" name="Text 11"/>
          <p:cNvSpPr/>
          <p:nvPr/>
        </p:nvSpPr>
        <p:spPr>
          <a:xfrm>
            <a:off x="3532327" y="2093976"/>
            <a:ext cx="230703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to 200+ preparers</a:t>
            </a:r>
            <a:endParaRPr lang="en-US" sz="1300" dirty="0"/>
          </a:p>
        </p:txBody>
      </p:sp>
      <p:sp>
        <p:nvSpPr>
          <p:cNvPr id="15" name="Shape 12"/>
          <p:cNvSpPr/>
          <p:nvPr/>
        </p:nvSpPr>
        <p:spPr>
          <a:xfrm>
            <a:off x="6187745" y="1874520"/>
            <a:ext cx="2636215" cy="457200"/>
          </a:xfrm>
          <a:prstGeom prst="roundRect">
            <a:avLst>
              <a:gd name="adj" fmla="val 12000"/>
            </a:avLst>
          </a:prstGeom>
          <a:solidFill>
            <a:srgbClr val="F7F7F5"/>
          </a:solidFill>
          <a:ln w="6350">
            <a:solidFill>
              <a:srgbClr val="E5E5E0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6352337" y="1929384"/>
            <a:ext cx="2307031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8B93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RETURNS</a:t>
            </a:r>
            <a:endParaRPr lang="en-US" sz="800" dirty="0"/>
          </a:p>
        </p:txBody>
      </p:sp>
      <p:sp>
        <p:nvSpPr>
          <p:cNvPr id="17" name="Text 14"/>
          <p:cNvSpPr/>
          <p:nvPr/>
        </p:nvSpPr>
        <p:spPr>
          <a:xfrm>
            <a:off x="6352337" y="2093976"/>
            <a:ext cx="230703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400 to 20,000+</a:t>
            </a:r>
            <a:endParaRPr lang="en-US" sz="1300" dirty="0"/>
          </a:p>
        </p:txBody>
      </p:sp>
      <p:sp>
        <p:nvSpPr>
          <p:cNvPr id="18" name="Shape 15"/>
          <p:cNvSpPr/>
          <p:nvPr/>
        </p:nvSpPr>
        <p:spPr>
          <a:xfrm>
            <a:off x="9006840" y="1874520"/>
            <a:ext cx="2636215" cy="457200"/>
          </a:xfrm>
          <a:prstGeom prst="roundRect">
            <a:avLst>
              <a:gd name="adj" fmla="val 12000"/>
            </a:avLst>
          </a:prstGeom>
          <a:solidFill>
            <a:srgbClr val="F7F7F5"/>
          </a:solidFill>
          <a:ln w="6350">
            <a:solidFill>
              <a:srgbClr val="E5E5E0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9171432" y="1929384"/>
            <a:ext cx="2307031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200" kern="0" dirty="0">
                <a:solidFill>
                  <a:srgbClr val="8B93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YEARS WITH DRAKE</a:t>
            </a:r>
            <a:endParaRPr lang="en-US" sz="800" dirty="0"/>
          </a:p>
        </p:txBody>
      </p:sp>
      <p:sp>
        <p:nvSpPr>
          <p:cNvPr id="20" name="Text 17"/>
          <p:cNvSpPr/>
          <p:nvPr/>
        </p:nvSpPr>
        <p:spPr>
          <a:xfrm>
            <a:off x="9171432" y="2093976"/>
            <a:ext cx="2307031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10+</a:t>
            </a:r>
            <a:endParaRPr lang="en-US" sz="1300" dirty="0"/>
          </a:p>
        </p:txBody>
      </p:sp>
      <p:sp>
        <p:nvSpPr>
          <p:cNvPr id="21" name="Shape 18"/>
          <p:cNvSpPr/>
          <p:nvPr/>
        </p:nvSpPr>
        <p:spPr>
          <a:xfrm>
            <a:off x="548640" y="2514600"/>
            <a:ext cx="11094415" cy="0"/>
          </a:xfrm>
          <a:prstGeom prst="line">
            <a:avLst/>
          </a:prstGeom>
          <a:noFill/>
          <a:ln w="9525">
            <a:solidFill>
              <a:srgbClr val="D4D4D0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548640" y="2697480"/>
            <a:ext cx="357621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2E3C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 TASKS AND DEMANDS</a:t>
            </a:r>
            <a:endParaRPr lang="en-US" sz="1000" dirty="0"/>
          </a:p>
        </p:txBody>
      </p:sp>
      <p:sp>
        <p:nvSpPr>
          <p:cNvPr id="23" name="Text 20"/>
          <p:cNvSpPr/>
          <p:nvPr/>
        </p:nvSpPr>
        <p:spPr>
          <a:xfrm>
            <a:off x="548640" y="3063240"/>
            <a:ext cx="3576218" cy="1783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Makes or influences firm-level software decisions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Coordinates across offices, servers, and hosted infrastructure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Manages cost-per-return economics, licensing, and scaling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Trains new preparers and standardizes workflow</a:t>
            </a:r>
            <a:endParaRPr lang="en-US" sz="1100" dirty="0"/>
          </a:p>
        </p:txBody>
      </p:sp>
      <p:sp>
        <p:nvSpPr>
          <p:cNvPr id="24" name="Text 21"/>
          <p:cNvSpPr/>
          <p:nvPr/>
        </p:nvSpPr>
        <p:spPr>
          <a:xfrm>
            <a:off x="4307738" y="2697480"/>
            <a:ext cx="357621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2E3C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TOOLS USED</a:t>
            </a:r>
            <a:endParaRPr lang="en-US" sz="1000" dirty="0"/>
          </a:p>
        </p:txBody>
      </p:sp>
      <p:sp>
        <p:nvSpPr>
          <p:cNvPr id="25" name="Text 22"/>
          <p:cNvSpPr/>
          <p:nvPr/>
        </p:nvSpPr>
        <p:spPr>
          <a:xfrm>
            <a:off x="4307738" y="3063240"/>
            <a:ext cx="3576218" cy="1783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Drake Desktop via Right Networks or similar hosting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Proprietary or enterprise billing software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Centralized servers with controlled update windows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Microsoft 365 or G-suite at organizational level</a:t>
            </a:r>
            <a:endParaRPr lang="en-US" sz="1100" dirty="0"/>
          </a:p>
        </p:txBody>
      </p:sp>
      <p:sp>
        <p:nvSpPr>
          <p:cNvPr id="26" name="Text 23"/>
          <p:cNvSpPr/>
          <p:nvPr/>
        </p:nvSpPr>
        <p:spPr>
          <a:xfrm>
            <a:off x="8066837" y="2697480"/>
            <a:ext cx="3576218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2E3C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 COMFORT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8066837" y="3063240"/>
            <a:ext cx="357621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F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Drake expertise</a:t>
            </a:r>
            <a:endParaRPr lang="en-US" sz="1000" dirty="0"/>
          </a:p>
        </p:txBody>
      </p:sp>
      <p:sp>
        <p:nvSpPr>
          <p:cNvPr id="28" name="Shape 25"/>
          <p:cNvSpPr/>
          <p:nvPr/>
        </p:nvSpPr>
        <p:spPr>
          <a:xfrm>
            <a:off x="8066837" y="3282696"/>
            <a:ext cx="347472" cy="182880"/>
          </a:xfrm>
          <a:prstGeom prst="roundRect">
            <a:avLst>
              <a:gd name="adj" fmla="val 15000"/>
            </a:avLst>
          </a:prstGeom>
          <a:solidFill>
            <a:srgbClr val="2E3C52"/>
          </a:solidFill>
          <a:ln/>
        </p:spPr>
      </p:sp>
      <p:sp>
        <p:nvSpPr>
          <p:cNvPr id="29" name="Shape 26"/>
          <p:cNvSpPr/>
          <p:nvPr/>
        </p:nvSpPr>
        <p:spPr>
          <a:xfrm>
            <a:off x="8487461" y="3282696"/>
            <a:ext cx="347472" cy="182880"/>
          </a:xfrm>
          <a:prstGeom prst="roundRect">
            <a:avLst>
              <a:gd name="adj" fmla="val 15000"/>
            </a:avLst>
          </a:prstGeom>
          <a:solidFill>
            <a:srgbClr val="2E3C52"/>
          </a:solidFill>
          <a:ln/>
        </p:spPr>
      </p:sp>
      <p:sp>
        <p:nvSpPr>
          <p:cNvPr id="30" name="Shape 27"/>
          <p:cNvSpPr/>
          <p:nvPr/>
        </p:nvSpPr>
        <p:spPr>
          <a:xfrm>
            <a:off x="8908085" y="3282696"/>
            <a:ext cx="347472" cy="182880"/>
          </a:xfrm>
          <a:prstGeom prst="roundRect">
            <a:avLst>
              <a:gd name="adj" fmla="val 15000"/>
            </a:avLst>
          </a:prstGeom>
          <a:solidFill>
            <a:srgbClr val="2E3C52"/>
          </a:solidFill>
          <a:ln/>
        </p:spPr>
      </p:sp>
      <p:sp>
        <p:nvSpPr>
          <p:cNvPr id="31" name="Shape 28"/>
          <p:cNvSpPr/>
          <p:nvPr/>
        </p:nvSpPr>
        <p:spPr>
          <a:xfrm>
            <a:off x="9328709" y="3282696"/>
            <a:ext cx="347472" cy="182880"/>
          </a:xfrm>
          <a:prstGeom prst="roundRect">
            <a:avLst>
              <a:gd name="adj" fmla="val 15000"/>
            </a:avLst>
          </a:prstGeom>
          <a:solidFill>
            <a:srgbClr val="2E3C52"/>
          </a:solidFill>
          <a:ln/>
        </p:spPr>
      </p:sp>
      <p:sp>
        <p:nvSpPr>
          <p:cNvPr id="32" name="Shape 29"/>
          <p:cNvSpPr/>
          <p:nvPr/>
        </p:nvSpPr>
        <p:spPr>
          <a:xfrm>
            <a:off x="9749333" y="3282696"/>
            <a:ext cx="347472" cy="182880"/>
          </a:xfrm>
          <a:prstGeom prst="roundRect">
            <a:avLst>
              <a:gd name="adj" fmla="val 15000"/>
            </a:avLst>
          </a:prstGeom>
          <a:solidFill>
            <a:srgbClr val="2E3C52"/>
          </a:solidFill>
          <a:ln/>
        </p:spPr>
      </p:sp>
      <p:sp>
        <p:nvSpPr>
          <p:cNvPr id="33" name="Text 30"/>
          <p:cNvSpPr/>
          <p:nvPr/>
        </p:nvSpPr>
        <p:spPr>
          <a:xfrm>
            <a:off x="8066837" y="3593592"/>
            <a:ext cx="357621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F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Automation and broader tech</a:t>
            </a:r>
            <a:endParaRPr lang="en-US" sz="1000" dirty="0"/>
          </a:p>
        </p:txBody>
      </p:sp>
      <p:sp>
        <p:nvSpPr>
          <p:cNvPr id="34" name="Shape 31"/>
          <p:cNvSpPr/>
          <p:nvPr/>
        </p:nvSpPr>
        <p:spPr>
          <a:xfrm>
            <a:off x="8066837" y="3813048"/>
            <a:ext cx="347472" cy="182880"/>
          </a:xfrm>
          <a:prstGeom prst="roundRect">
            <a:avLst>
              <a:gd name="adj" fmla="val 15000"/>
            </a:avLst>
          </a:prstGeom>
          <a:solidFill>
            <a:srgbClr val="2E3C52"/>
          </a:solidFill>
          <a:ln/>
        </p:spPr>
      </p:sp>
      <p:sp>
        <p:nvSpPr>
          <p:cNvPr id="35" name="Shape 32"/>
          <p:cNvSpPr/>
          <p:nvPr/>
        </p:nvSpPr>
        <p:spPr>
          <a:xfrm>
            <a:off x="8487461" y="3813048"/>
            <a:ext cx="347472" cy="182880"/>
          </a:xfrm>
          <a:prstGeom prst="roundRect">
            <a:avLst>
              <a:gd name="adj" fmla="val 15000"/>
            </a:avLst>
          </a:prstGeom>
          <a:solidFill>
            <a:srgbClr val="2E3C52"/>
          </a:solidFill>
          <a:ln/>
        </p:spPr>
      </p:sp>
      <p:sp>
        <p:nvSpPr>
          <p:cNvPr id="36" name="Shape 33"/>
          <p:cNvSpPr/>
          <p:nvPr/>
        </p:nvSpPr>
        <p:spPr>
          <a:xfrm>
            <a:off x="8908085" y="3813048"/>
            <a:ext cx="347472" cy="182880"/>
          </a:xfrm>
          <a:prstGeom prst="roundRect">
            <a:avLst>
              <a:gd name="adj" fmla="val 15000"/>
            </a:avLst>
          </a:prstGeom>
          <a:solidFill>
            <a:srgbClr val="2E3C52"/>
          </a:solidFill>
          <a:ln/>
        </p:spPr>
      </p:sp>
      <p:sp>
        <p:nvSpPr>
          <p:cNvPr id="37" name="Shape 34"/>
          <p:cNvSpPr/>
          <p:nvPr/>
        </p:nvSpPr>
        <p:spPr>
          <a:xfrm>
            <a:off x="9328709" y="3813048"/>
            <a:ext cx="347472" cy="182880"/>
          </a:xfrm>
          <a:prstGeom prst="roundRect">
            <a:avLst>
              <a:gd name="adj" fmla="val 15000"/>
            </a:avLst>
          </a:prstGeom>
          <a:solidFill>
            <a:srgbClr val="2E3C52"/>
          </a:solidFill>
          <a:ln/>
        </p:spPr>
      </p:sp>
      <p:sp>
        <p:nvSpPr>
          <p:cNvPr id="38" name="Shape 35"/>
          <p:cNvSpPr/>
          <p:nvPr/>
        </p:nvSpPr>
        <p:spPr>
          <a:xfrm>
            <a:off x="9749333" y="3813048"/>
            <a:ext cx="347472" cy="182880"/>
          </a:xfrm>
          <a:prstGeom prst="roundRect">
            <a:avLst>
              <a:gd name="adj" fmla="val 15000"/>
            </a:avLst>
          </a:prstGeom>
          <a:solidFill>
            <a:srgbClr val="E5E5E0"/>
          </a:solidFill>
          <a:ln/>
        </p:spPr>
      </p:sp>
      <p:sp>
        <p:nvSpPr>
          <p:cNvPr id="39" name="Text 36"/>
          <p:cNvSpPr/>
          <p:nvPr/>
        </p:nvSpPr>
        <p:spPr>
          <a:xfrm>
            <a:off x="8066837" y="4114800"/>
            <a:ext cx="3576218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i="1" dirty="0">
                <a:solidFill>
                  <a:srgbClr val="5F6B7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Drake-expert and fluent in firm-scale IT. Strategic about operational tradeoffs at enterprise scale.</a:t>
            </a:r>
            <a:endParaRPr lang="en-US" sz="1050" dirty="0"/>
          </a:p>
        </p:txBody>
      </p:sp>
      <p:sp>
        <p:nvSpPr>
          <p:cNvPr id="40" name="Shape 37"/>
          <p:cNvSpPr/>
          <p:nvPr/>
        </p:nvSpPr>
        <p:spPr>
          <a:xfrm>
            <a:off x="548640" y="4892040"/>
            <a:ext cx="11094415" cy="0"/>
          </a:xfrm>
          <a:prstGeom prst="line">
            <a:avLst/>
          </a:prstGeom>
          <a:noFill/>
          <a:ln w="9525">
            <a:solidFill>
              <a:srgbClr val="D4D4D0"/>
            </a:solidFill>
            <a:prstDash val="solid"/>
          </a:ln>
        </p:spPr>
      </p:sp>
      <p:sp>
        <p:nvSpPr>
          <p:cNvPr id="41" name="Text 38"/>
          <p:cNvSpPr/>
          <p:nvPr/>
        </p:nvSpPr>
        <p:spPr>
          <a:xfrm>
            <a:off x="548640" y="5074920"/>
            <a:ext cx="545531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2E3C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GOALS</a:t>
            </a:r>
            <a:endParaRPr lang="en-US" sz="1000" dirty="0"/>
          </a:p>
        </p:txBody>
      </p:sp>
      <p:sp>
        <p:nvSpPr>
          <p:cNvPr id="42" name="Text 39"/>
          <p:cNvSpPr/>
          <p:nvPr/>
        </p:nvSpPr>
        <p:spPr>
          <a:xfrm>
            <a:off x="548640" y="5413248"/>
            <a:ext cx="5455310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cost per return low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Standardize workflow across many offices and staff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Reliable uptime during tax season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Billing that reflects piece-work compensation</a:t>
            </a:r>
            <a:endParaRPr lang="en-US" sz="1100" dirty="0"/>
          </a:p>
        </p:txBody>
      </p:sp>
      <p:sp>
        <p:nvSpPr>
          <p:cNvPr id="43" name="Text 40"/>
          <p:cNvSpPr/>
          <p:nvPr/>
        </p:nvSpPr>
        <p:spPr>
          <a:xfrm>
            <a:off x="6187745" y="5074920"/>
            <a:ext cx="545531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2E3C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FRUSTRATIONS</a:t>
            </a:r>
            <a:endParaRPr lang="en-US" sz="1000" dirty="0"/>
          </a:p>
        </p:txBody>
      </p:sp>
      <p:sp>
        <p:nvSpPr>
          <p:cNvPr id="44" name="Text 41"/>
          <p:cNvSpPr/>
          <p:nvPr/>
        </p:nvSpPr>
        <p:spPr>
          <a:xfrm>
            <a:off x="6187745" y="5413248"/>
            <a:ext cx="5455310" cy="1417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Software priced for solo practitioners that scales expensively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Missing enterprise-grade capabilities and admin controls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1E2A3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Change-management burden of web alternatives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Drake Tax Software User Personas</dc:title>
  <dc:subject>PptxGenJS Presentation</dc:subject>
  <dc:creator>Tax Preparer User Research</dc:creator>
  <cp:lastModifiedBy>Tax Preparer User Research</cp:lastModifiedBy>
  <cp:revision>1</cp:revision>
  <dcterms:created xsi:type="dcterms:W3CDTF">2026-04-18T01:01:56Z</dcterms:created>
  <dcterms:modified xsi:type="dcterms:W3CDTF">2026-04-18T01:01:56Z</dcterms:modified>
</cp:coreProperties>
</file>